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05"/>
  </p:notesMasterIdLst>
  <p:sldIdLst>
    <p:sldId id="256" r:id="rId2"/>
    <p:sldId id="260" r:id="rId3"/>
    <p:sldId id="262" r:id="rId4"/>
    <p:sldId id="265" r:id="rId5"/>
    <p:sldId id="266" r:id="rId6"/>
    <p:sldId id="268" r:id="rId7"/>
    <p:sldId id="269" r:id="rId8"/>
    <p:sldId id="271" r:id="rId9"/>
    <p:sldId id="272" r:id="rId10"/>
    <p:sldId id="273" r:id="rId11"/>
    <p:sldId id="278" r:id="rId12"/>
    <p:sldId id="277" r:id="rId13"/>
    <p:sldId id="283" r:id="rId14"/>
    <p:sldId id="282" r:id="rId15"/>
    <p:sldId id="285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5" r:id="rId24"/>
    <p:sldId id="296" r:id="rId25"/>
    <p:sldId id="297" r:id="rId26"/>
    <p:sldId id="298" r:id="rId27"/>
    <p:sldId id="301" r:id="rId28"/>
    <p:sldId id="302" r:id="rId29"/>
    <p:sldId id="304" r:id="rId30"/>
    <p:sldId id="303" r:id="rId31"/>
    <p:sldId id="306" r:id="rId32"/>
    <p:sldId id="308" r:id="rId33"/>
    <p:sldId id="310" r:id="rId34"/>
    <p:sldId id="311" r:id="rId35"/>
    <p:sldId id="312" r:id="rId36"/>
    <p:sldId id="317" r:id="rId37"/>
    <p:sldId id="318" r:id="rId38"/>
    <p:sldId id="319" r:id="rId39"/>
    <p:sldId id="378" r:id="rId40"/>
    <p:sldId id="329" r:id="rId41"/>
    <p:sldId id="342" r:id="rId42"/>
    <p:sldId id="343" r:id="rId43"/>
    <p:sldId id="345" r:id="rId44"/>
    <p:sldId id="354" r:id="rId45"/>
    <p:sldId id="379" r:id="rId46"/>
    <p:sldId id="357" r:id="rId47"/>
    <p:sldId id="358" r:id="rId48"/>
    <p:sldId id="360" r:id="rId49"/>
    <p:sldId id="362" r:id="rId50"/>
    <p:sldId id="365" r:id="rId51"/>
    <p:sldId id="370" r:id="rId52"/>
    <p:sldId id="372" r:id="rId53"/>
    <p:sldId id="374" r:id="rId54"/>
    <p:sldId id="375" r:id="rId55"/>
    <p:sldId id="376" r:id="rId56"/>
    <p:sldId id="377" r:id="rId57"/>
    <p:sldId id="383" r:id="rId58"/>
    <p:sldId id="384" r:id="rId59"/>
    <p:sldId id="385" r:id="rId60"/>
    <p:sldId id="395" r:id="rId61"/>
    <p:sldId id="404" r:id="rId62"/>
    <p:sldId id="405" r:id="rId63"/>
    <p:sldId id="406" r:id="rId64"/>
    <p:sldId id="407" r:id="rId65"/>
    <p:sldId id="409" r:id="rId66"/>
    <p:sldId id="413" r:id="rId67"/>
    <p:sldId id="415" r:id="rId68"/>
    <p:sldId id="417" r:id="rId69"/>
    <p:sldId id="419" r:id="rId70"/>
    <p:sldId id="420" r:id="rId71"/>
    <p:sldId id="422" r:id="rId72"/>
    <p:sldId id="424" r:id="rId73"/>
    <p:sldId id="426" r:id="rId74"/>
    <p:sldId id="427" r:id="rId75"/>
    <p:sldId id="429" r:id="rId76"/>
    <p:sldId id="430" r:id="rId77"/>
    <p:sldId id="433" r:id="rId78"/>
    <p:sldId id="434" r:id="rId79"/>
    <p:sldId id="435" r:id="rId80"/>
    <p:sldId id="436" r:id="rId81"/>
    <p:sldId id="438" r:id="rId82"/>
    <p:sldId id="439" r:id="rId83"/>
    <p:sldId id="440" r:id="rId84"/>
    <p:sldId id="441" r:id="rId85"/>
    <p:sldId id="442" r:id="rId86"/>
    <p:sldId id="444" r:id="rId87"/>
    <p:sldId id="445" r:id="rId88"/>
    <p:sldId id="447" r:id="rId89"/>
    <p:sldId id="448" r:id="rId90"/>
    <p:sldId id="449" r:id="rId91"/>
    <p:sldId id="450" r:id="rId92"/>
    <p:sldId id="451" r:id="rId93"/>
    <p:sldId id="452" r:id="rId94"/>
    <p:sldId id="453" r:id="rId95"/>
    <p:sldId id="454" r:id="rId96"/>
    <p:sldId id="455" r:id="rId97"/>
    <p:sldId id="456" r:id="rId98"/>
    <p:sldId id="457" r:id="rId99"/>
    <p:sldId id="459" r:id="rId100"/>
    <p:sldId id="460" r:id="rId101"/>
    <p:sldId id="257" r:id="rId102"/>
    <p:sldId id="258" r:id="rId103"/>
    <p:sldId id="259" r:id="rId10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02" autoAdjust="0"/>
    <p:restoredTop sz="94660"/>
  </p:normalViewPr>
  <p:slideViewPr>
    <p:cSldViewPr snapToGrid="0">
      <p:cViewPr varScale="1">
        <p:scale>
          <a:sx n="83" d="100"/>
          <a:sy n="83" d="100"/>
        </p:scale>
        <p:origin x="82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EC8327-02DA-4E70-A8E0-05341E885627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4CC88FB8-F80F-420A-812D-B279FD100181}">
      <dgm:prSet phldrT="[텍스트]" custT="1"/>
      <dgm:spPr/>
      <dgm:t>
        <a:bodyPr/>
        <a:lstStyle/>
        <a:p>
          <a:pPr latinLnBrk="1"/>
          <a:r>
            <a:rPr lang="ko-KR" altLang="en-US" sz="1000">
              <a:solidFill>
                <a:sysClr val="windowText" lastClr="000000"/>
              </a:solidFill>
            </a:rPr>
            <a:t>인공지능</a:t>
          </a:r>
          <a:r>
            <a:rPr lang="en-US" altLang="ko-KR" sz="1000">
              <a:solidFill>
                <a:sysClr val="windowText" lastClr="000000"/>
              </a:solidFill>
            </a:rPr>
            <a:t>(AI)</a:t>
          </a:r>
        </a:p>
      </dgm:t>
    </dgm:pt>
    <dgm:pt modelId="{E6DF8392-4433-4CBC-A99E-D0F8774A4B5F}" type="parTrans" cxnId="{1E7460C9-C40E-44E6-9946-1A3BEB7979DB}">
      <dgm:prSet/>
      <dgm:spPr/>
      <dgm:t>
        <a:bodyPr/>
        <a:lstStyle/>
        <a:p>
          <a:pPr latinLnBrk="1"/>
          <a:endParaRPr lang="ko-KR" altLang="en-US"/>
        </a:p>
      </dgm:t>
    </dgm:pt>
    <dgm:pt modelId="{AA60DC43-6616-4B32-990C-7C4D7F3D08B9}" type="sibTrans" cxnId="{1E7460C9-C40E-44E6-9946-1A3BEB7979DB}">
      <dgm:prSet/>
      <dgm:spPr/>
      <dgm:t>
        <a:bodyPr/>
        <a:lstStyle/>
        <a:p>
          <a:pPr latinLnBrk="1"/>
          <a:endParaRPr lang="ko-KR" altLang="en-US"/>
        </a:p>
      </dgm:t>
    </dgm:pt>
    <dgm:pt modelId="{135D6156-2663-4B14-8C23-C90DD684063D}">
      <dgm:prSet phldrT="[텍스트]" custT="1"/>
      <dgm:spPr/>
      <dgm:t>
        <a:bodyPr/>
        <a:lstStyle/>
        <a:p>
          <a:pPr latinLnBrk="1"/>
          <a:r>
            <a:rPr lang="ko-KR" altLang="en-US" sz="1000">
              <a:solidFill>
                <a:sysClr val="windowText" lastClr="000000"/>
              </a:solidFill>
            </a:rPr>
            <a:t>기계학습</a:t>
          </a:r>
          <a:r>
            <a:rPr lang="en-US" altLang="ko-KR" sz="1000">
              <a:solidFill>
                <a:sysClr val="windowText" lastClr="000000"/>
              </a:solidFill>
            </a:rPr>
            <a:t>(ML)</a:t>
          </a:r>
        </a:p>
      </dgm:t>
    </dgm:pt>
    <dgm:pt modelId="{E100F0F6-EDF9-4037-9144-01B86BAB7920}" type="parTrans" cxnId="{4BFDF93C-A35F-4BEB-9E33-2EBD12CB22AC}">
      <dgm:prSet/>
      <dgm:spPr/>
      <dgm:t>
        <a:bodyPr/>
        <a:lstStyle/>
        <a:p>
          <a:pPr latinLnBrk="1"/>
          <a:endParaRPr lang="ko-KR" altLang="en-US"/>
        </a:p>
      </dgm:t>
    </dgm:pt>
    <dgm:pt modelId="{8ECB9B86-745D-47FB-B860-FB669F185596}" type="sibTrans" cxnId="{4BFDF93C-A35F-4BEB-9E33-2EBD12CB22AC}">
      <dgm:prSet/>
      <dgm:spPr/>
      <dgm:t>
        <a:bodyPr/>
        <a:lstStyle/>
        <a:p>
          <a:pPr latinLnBrk="1"/>
          <a:endParaRPr lang="ko-KR" altLang="en-US"/>
        </a:p>
      </dgm:t>
    </dgm:pt>
    <dgm:pt modelId="{A96B4CFA-8E4D-41AD-93AF-7F656E150FD9}">
      <dgm:prSet phldrT="[텍스트]" custT="1"/>
      <dgm:spPr/>
      <dgm:t>
        <a:bodyPr/>
        <a:lstStyle/>
        <a:p>
          <a:pPr latinLnBrk="1"/>
          <a:r>
            <a:rPr lang="ko-KR" altLang="en-US" sz="1000">
              <a:solidFill>
                <a:sysClr val="windowText" lastClr="000000"/>
              </a:solidFill>
            </a:rPr>
            <a:t>딥러닝</a:t>
          </a:r>
          <a:endParaRPr lang="en-US" altLang="ko-KR" sz="1000">
            <a:solidFill>
              <a:sysClr val="windowText" lastClr="000000"/>
            </a:solidFill>
          </a:endParaRPr>
        </a:p>
      </dgm:t>
    </dgm:pt>
    <dgm:pt modelId="{26FD3EA3-7FB0-417D-8B86-F5E3E586B501}" type="parTrans" cxnId="{4DB1CC7E-983A-4F95-9484-B5D60B3BDB37}">
      <dgm:prSet/>
      <dgm:spPr/>
      <dgm:t>
        <a:bodyPr/>
        <a:lstStyle/>
        <a:p>
          <a:pPr latinLnBrk="1"/>
          <a:endParaRPr lang="ko-KR" altLang="en-US"/>
        </a:p>
      </dgm:t>
    </dgm:pt>
    <dgm:pt modelId="{0DB8BE52-9D44-4C71-93D7-399E0C560FD4}" type="sibTrans" cxnId="{4DB1CC7E-983A-4F95-9484-B5D60B3BDB37}">
      <dgm:prSet/>
      <dgm:spPr/>
      <dgm:t>
        <a:bodyPr/>
        <a:lstStyle/>
        <a:p>
          <a:pPr latinLnBrk="1"/>
          <a:endParaRPr lang="ko-KR" altLang="en-US"/>
        </a:p>
      </dgm:t>
    </dgm:pt>
    <dgm:pt modelId="{73C22284-3486-4474-AAD3-9B5DF1ABFE75}" type="pres">
      <dgm:prSet presAssocID="{C8EC8327-02DA-4E70-A8E0-05341E885627}" presName="Name0" presStyleCnt="0">
        <dgm:presLayoutVars>
          <dgm:chMax val="7"/>
          <dgm:resizeHandles val="exact"/>
        </dgm:presLayoutVars>
      </dgm:prSet>
      <dgm:spPr/>
    </dgm:pt>
    <dgm:pt modelId="{E5D1F85D-9C91-47C1-A2E7-FD6B5E871354}" type="pres">
      <dgm:prSet presAssocID="{C8EC8327-02DA-4E70-A8E0-05341E885627}" presName="comp1" presStyleCnt="0"/>
      <dgm:spPr/>
    </dgm:pt>
    <dgm:pt modelId="{73050358-E45A-42DA-B61A-0DCFA950FA1C}" type="pres">
      <dgm:prSet presAssocID="{C8EC8327-02DA-4E70-A8E0-05341E885627}" presName="circle1" presStyleLbl="node1" presStyleIdx="0" presStyleCnt="3" custScaleX="238036" custLinFactNeighborX="4494"/>
      <dgm:spPr/>
    </dgm:pt>
    <dgm:pt modelId="{591A7FEB-100C-4AD8-8A68-182114475796}" type="pres">
      <dgm:prSet presAssocID="{C8EC8327-02DA-4E70-A8E0-05341E885627}" presName="c1text" presStyleLbl="node1" presStyleIdx="0" presStyleCnt="3">
        <dgm:presLayoutVars>
          <dgm:bulletEnabled val="1"/>
        </dgm:presLayoutVars>
      </dgm:prSet>
      <dgm:spPr/>
    </dgm:pt>
    <dgm:pt modelId="{A6CEC90E-69B7-483C-AE0C-8C9D1FE8E046}" type="pres">
      <dgm:prSet presAssocID="{C8EC8327-02DA-4E70-A8E0-05341E885627}" presName="comp2" presStyleCnt="0"/>
      <dgm:spPr/>
    </dgm:pt>
    <dgm:pt modelId="{371B5B1F-5190-4F83-921E-A8AE14819430}" type="pres">
      <dgm:prSet presAssocID="{C8EC8327-02DA-4E70-A8E0-05341E885627}" presName="circle2" presStyleLbl="node1" presStyleIdx="1" presStyleCnt="3" custScaleX="244081" custScaleY="100000" custLinFactNeighborX="6375" custLinFactNeighborY="333"/>
      <dgm:spPr/>
    </dgm:pt>
    <dgm:pt modelId="{37A1F7AF-2B9E-4DC9-8DF9-386F59B9EA3F}" type="pres">
      <dgm:prSet presAssocID="{C8EC8327-02DA-4E70-A8E0-05341E885627}" presName="c2text" presStyleLbl="node1" presStyleIdx="1" presStyleCnt="3">
        <dgm:presLayoutVars>
          <dgm:bulletEnabled val="1"/>
        </dgm:presLayoutVars>
      </dgm:prSet>
      <dgm:spPr/>
    </dgm:pt>
    <dgm:pt modelId="{4585BCF6-9A4E-496A-A0B5-954B7EADB9BF}" type="pres">
      <dgm:prSet presAssocID="{C8EC8327-02DA-4E70-A8E0-05341E885627}" presName="comp3" presStyleCnt="0"/>
      <dgm:spPr/>
    </dgm:pt>
    <dgm:pt modelId="{F78060A8-7B58-47FB-8B95-60312596A5E4}" type="pres">
      <dgm:prSet presAssocID="{C8EC8327-02DA-4E70-A8E0-05341E885627}" presName="circle3" presStyleLbl="node1" presStyleIdx="2" presStyleCnt="3" custScaleX="193258" custScaleY="96848"/>
      <dgm:spPr/>
    </dgm:pt>
    <dgm:pt modelId="{C849B3D0-5489-487D-9C6C-88A0FDD43198}" type="pres">
      <dgm:prSet presAssocID="{C8EC8327-02DA-4E70-A8E0-05341E885627}" presName="c3text" presStyleLbl="node1" presStyleIdx="2" presStyleCnt="3">
        <dgm:presLayoutVars>
          <dgm:bulletEnabled val="1"/>
        </dgm:presLayoutVars>
      </dgm:prSet>
      <dgm:spPr/>
    </dgm:pt>
  </dgm:ptLst>
  <dgm:cxnLst>
    <dgm:cxn modelId="{CC793D23-8AB0-426D-ACB2-1F6AB68252D0}" type="presOf" srcId="{C8EC8327-02DA-4E70-A8E0-05341E885627}" destId="{73C22284-3486-4474-AAD3-9B5DF1ABFE75}" srcOrd="0" destOrd="0" presId="urn:microsoft.com/office/officeart/2005/8/layout/venn2"/>
    <dgm:cxn modelId="{4BFDF93C-A35F-4BEB-9E33-2EBD12CB22AC}" srcId="{C8EC8327-02DA-4E70-A8E0-05341E885627}" destId="{135D6156-2663-4B14-8C23-C90DD684063D}" srcOrd="1" destOrd="0" parTransId="{E100F0F6-EDF9-4037-9144-01B86BAB7920}" sibTransId="{8ECB9B86-745D-47FB-B860-FB669F185596}"/>
    <dgm:cxn modelId="{BF9CEB64-CB28-493F-B539-F4D5C8FEE5FD}" type="presOf" srcId="{4CC88FB8-F80F-420A-812D-B279FD100181}" destId="{591A7FEB-100C-4AD8-8A68-182114475796}" srcOrd="1" destOrd="0" presId="urn:microsoft.com/office/officeart/2005/8/layout/venn2"/>
    <dgm:cxn modelId="{1930E846-1AF6-4EE1-8A2A-85A70226E18C}" type="presOf" srcId="{4CC88FB8-F80F-420A-812D-B279FD100181}" destId="{73050358-E45A-42DA-B61A-0DCFA950FA1C}" srcOrd="0" destOrd="0" presId="urn:microsoft.com/office/officeart/2005/8/layout/venn2"/>
    <dgm:cxn modelId="{4DB1CC7E-983A-4F95-9484-B5D60B3BDB37}" srcId="{C8EC8327-02DA-4E70-A8E0-05341E885627}" destId="{A96B4CFA-8E4D-41AD-93AF-7F656E150FD9}" srcOrd="2" destOrd="0" parTransId="{26FD3EA3-7FB0-417D-8B86-F5E3E586B501}" sibTransId="{0DB8BE52-9D44-4C71-93D7-399E0C560FD4}"/>
    <dgm:cxn modelId="{F5593A98-3683-4483-A165-8ACAAD921265}" type="presOf" srcId="{135D6156-2663-4B14-8C23-C90DD684063D}" destId="{37A1F7AF-2B9E-4DC9-8DF9-386F59B9EA3F}" srcOrd="1" destOrd="0" presId="urn:microsoft.com/office/officeart/2005/8/layout/venn2"/>
    <dgm:cxn modelId="{04D4B9B6-8651-4B8E-B1ED-FE2DB6A198CC}" type="presOf" srcId="{A96B4CFA-8E4D-41AD-93AF-7F656E150FD9}" destId="{F78060A8-7B58-47FB-8B95-60312596A5E4}" srcOrd="0" destOrd="0" presId="urn:microsoft.com/office/officeart/2005/8/layout/venn2"/>
    <dgm:cxn modelId="{1E7460C9-C40E-44E6-9946-1A3BEB7979DB}" srcId="{C8EC8327-02DA-4E70-A8E0-05341E885627}" destId="{4CC88FB8-F80F-420A-812D-B279FD100181}" srcOrd="0" destOrd="0" parTransId="{E6DF8392-4433-4CBC-A99E-D0F8774A4B5F}" sibTransId="{AA60DC43-6616-4B32-990C-7C4D7F3D08B9}"/>
    <dgm:cxn modelId="{F9962FD8-D0D8-4198-AAD5-3FA466CFA723}" type="presOf" srcId="{135D6156-2663-4B14-8C23-C90DD684063D}" destId="{371B5B1F-5190-4F83-921E-A8AE14819430}" srcOrd="0" destOrd="0" presId="urn:microsoft.com/office/officeart/2005/8/layout/venn2"/>
    <dgm:cxn modelId="{EB9E0FE5-220E-401A-B54F-EEA9A59FD6CE}" type="presOf" srcId="{A96B4CFA-8E4D-41AD-93AF-7F656E150FD9}" destId="{C849B3D0-5489-487D-9C6C-88A0FDD43198}" srcOrd="1" destOrd="0" presId="urn:microsoft.com/office/officeart/2005/8/layout/venn2"/>
    <dgm:cxn modelId="{36FCD896-25E1-4A27-976C-DEA9C903529A}" type="presParOf" srcId="{73C22284-3486-4474-AAD3-9B5DF1ABFE75}" destId="{E5D1F85D-9C91-47C1-A2E7-FD6B5E871354}" srcOrd="0" destOrd="0" presId="urn:microsoft.com/office/officeart/2005/8/layout/venn2"/>
    <dgm:cxn modelId="{F301B266-CB0A-4FBC-B257-77ED2CC23629}" type="presParOf" srcId="{E5D1F85D-9C91-47C1-A2E7-FD6B5E871354}" destId="{73050358-E45A-42DA-B61A-0DCFA950FA1C}" srcOrd="0" destOrd="0" presId="urn:microsoft.com/office/officeart/2005/8/layout/venn2"/>
    <dgm:cxn modelId="{0893B285-31AC-46B7-98DD-8A9B1E9F964C}" type="presParOf" srcId="{E5D1F85D-9C91-47C1-A2E7-FD6B5E871354}" destId="{591A7FEB-100C-4AD8-8A68-182114475796}" srcOrd="1" destOrd="0" presId="urn:microsoft.com/office/officeart/2005/8/layout/venn2"/>
    <dgm:cxn modelId="{ACD0DBB2-D602-4952-9C76-8A08E89FF351}" type="presParOf" srcId="{73C22284-3486-4474-AAD3-9B5DF1ABFE75}" destId="{A6CEC90E-69B7-483C-AE0C-8C9D1FE8E046}" srcOrd="1" destOrd="0" presId="urn:microsoft.com/office/officeart/2005/8/layout/venn2"/>
    <dgm:cxn modelId="{814D6A60-C7CD-4760-B2C4-647FADCA8C4B}" type="presParOf" srcId="{A6CEC90E-69B7-483C-AE0C-8C9D1FE8E046}" destId="{371B5B1F-5190-4F83-921E-A8AE14819430}" srcOrd="0" destOrd="0" presId="urn:microsoft.com/office/officeart/2005/8/layout/venn2"/>
    <dgm:cxn modelId="{D02E67D7-13CF-42FF-A956-F8711831940F}" type="presParOf" srcId="{A6CEC90E-69B7-483C-AE0C-8C9D1FE8E046}" destId="{37A1F7AF-2B9E-4DC9-8DF9-386F59B9EA3F}" srcOrd="1" destOrd="0" presId="urn:microsoft.com/office/officeart/2005/8/layout/venn2"/>
    <dgm:cxn modelId="{432D448B-100E-487A-927C-74AE8F9F2A8E}" type="presParOf" srcId="{73C22284-3486-4474-AAD3-9B5DF1ABFE75}" destId="{4585BCF6-9A4E-496A-A0B5-954B7EADB9BF}" srcOrd="2" destOrd="0" presId="urn:microsoft.com/office/officeart/2005/8/layout/venn2"/>
    <dgm:cxn modelId="{51E30900-C9DC-4CC7-BA5D-B1B91360674C}" type="presParOf" srcId="{4585BCF6-9A4E-496A-A0B5-954B7EADB9BF}" destId="{F78060A8-7B58-47FB-8B95-60312596A5E4}" srcOrd="0" destOrd="0" presId="urn:microsoft.com/office/officeart/2005/8/layout/venn2"/>
    <dgm:cxn modelId="{255F2B75-E028-4F78-8D26-8A07AF959B7E}" type="presParOf" srcId="{4585BCF6-9A4E-496A-A0B5-954B7EADB9BF}" destId="{C849B3D0-5489-487D-9C6C-88A0FDD4319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50358-E45A-42DA-B61A-0DCFA950FA1C}">
      <dsp:nvSpPr>
        <dsp:cNvPr id="0" name=""/>
        <dsp:cNvSpPr/>
      </dsp:nvSpPr>
      <dsp:spPr>
        <a:xfrm>
          <a:off x="774308" y="0"/>
          <a:ext cx="4243274" cy="178261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000" kern="1200">
              <a:solidFill>
                <a:sysClr val="windowText" lastClr="000000"/>
              </a:solidFill>
            </a:rPr>
            <a:t>인공지능</a:t>
          </a:r>
          <a:r>
            <a:rPr lang="en-US" altLang="ko-KR" sz="1000" kern="1200">
              <a:solidFill>
                <a:sysClr val="windowText" lastClr="000000"/>
              </a:solidFill>
            </a:rPr>
            <a:t>(AI)</a:t>
          </a:r>
        </a:p>
      </dsp:txBody>
      <dsp:txXfrm>
        <a:off x="2154434" y="89130"/>
        <a:ext cx="1483024" cy="267392"/>
      </dsp:txXfrm>
    </dsp:sp>
    <dsp:sp modelId="{371B5B1F-5190-4F83-921E-A8AE14819430}">
      <dsp:nvSpPr>
        <dsp:cNvPr id="0" name=""/>
        <dsp:cNvSpPr/>
      </dsp:nvSpPr>
      <dsp:spPr>
        <a:xfrm>
          <a:off x="1269429" y="445654"/>
          <a:ext cx="3263275" cy="1336964"/>
        </a:xfrm>
        <a:prstGeom prst="ellipse">
          <a:avLst/>
        </a:prstGeom>
        <a:solidFill>
          <a:schemeClr val="accent5">
            <a:hueOff val="-842315"/>
            <a:satOff val="-3972"/>
            <a:lumOff val="98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000" kern="1200">
              <a:solidFill>
                <a:sysClr val="windowText" lastClr="000000"/>
              </a:solidFill>
            </a:rPr>
            <a:t>기계학습</a:t>
          </a:r>
          <a:r>
            <a:rPr lang="en-US" altLang="ko-KR" sz="1000" kern="1200">
              <a:solidFill>
                <a:sysClr val="windowText" lastClr="000000"/>
              </a:solidFill>
            </a:rPr>
            <a:t>(ML)</a:t>
          </a:r>
        </a:p>
      </dsp:txBody>
      <dsp:txXfrm>
        <a:off x="2140723" y="529215"/>
        <a:ext cx="1520686" cy="250680"/>
      </dsp:txXfrm>
    </dsp:sp>
    <dsp:sp modelId="{F78060A8-7B58-47FB-8B95-60312596A5E4}">
      <dsp:nvSpPr>
        <dsp:cNvPr id="0" name=""/>
        <dsp:cNvSpPr/>
      </dsp:nvSpPr>
      <dsp:spPr>
        <a:xfrm>
          <a:off x="1954572" y="905356"/>
          <a:ext cx="1722526" cy="863215"/>
        </a:xfrm>
        <a:prstGeom prst="ellipse">
          <a:avLst/>
        </a:prstGeom>
        <a:solidFill>
          <a:schemeClr val="accent5">
            <a:hueOff val="-1684631"/>
            <a:satOff val="-7944"/>
            <a:lumOff val="19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000" kern="1200">
              <a:solidFill>
                <a:sysClr val="windowText" lastClr="000000"/>
              </a:solidFill>
            </a:rPr>
            <a:t>딥러닝</a:t>
          </a:r>
          <a:endParaRPr lang="en-US" altLang="ko-KR" sz="1000" kern="1200">
            <a:solidFill>
              <a:sysClr val="windowText" lastClr="000000"/>
            </a:solidFill>
          </a:endParaRPr>
        </a:p>
      </dsp:txBody>
      <dsp:txXfrm>
        <a:off x="2206830" y="1121160"/>
        <a:ext cx="1218010" cy="431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37A24-D098-49D5-A977-6DBE4A514896}" type="datetimeFigureOut">
              <a:rPr lang="ko-KR" altLang="en-US" smtClean="0"/>
              <a:t>2024-04-04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0FC3A-F565-4DC8-B84D-C4F242548448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535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FC3A-F565-4DC8-B84D-C4F242548448}" type="slidenum">
              <a:rPr lang="ko-KR" altLang="en-US" smtClean="0"/>
              <a:t>70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7183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FC3A-F565-4DC8-B84D-C4F242548448}" type="slidenum">
              <a:rPr lang="ko-KR" altLang="en-US" smtClean="0"/>
              <a:t>79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4357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FC3A-F565-4DC8-B84D-C4F242548448}" type="slidenum">
              <a:rPr lang="ko-KR" altLang="en-US" smtClean="0"/>
              <a:t>80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4272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FC3A-F565-4DC8-B84D-C4F242548448}" type="slidenum">
              <a:rPr lang="ko-KR" altLang="en-US" smtClean="0"/>
              <a:t>81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1768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FC3A-F565-4DC8-B84D-C4F242548448}" type="slidenum">
              <a:rPr lang="ko-KR" altLang="en-US" smtClean="0"/>
              <a:t>82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9038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FC3A-F565-4DC8-B84D-C4F242548448}" type="slidenum">
              <a:rPr lang="ko-KR" altLang="en-US" smtClean="0"/>
              <a:t>83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4862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FC3A-F565-4DC8-B84D-C4F242548448}" type="slidenum">
              <a:rPr lang="ko-KR" altLang="en-US" smtClean="0"/>
              <a:t>84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8840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FC3A-F565-4DC8-B84D-C4F242548448}" type="slidenum">
              <a:rPr lang="ko-KR" altLang="en-US" smtClean="0"/>
              <a:t>85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455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FC3A-F565-4DC8-B84D-C4F242548448}" type="slidenum">
              <a:rPr lang="ko-KR" altLang="en-US" smtClean="0"/>
              <a:t>86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0696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FC3A-F565-4DC8-B84D-C4F242548448}" type="slidenum">
              <a:rPr lang="ko-KR" altLang="en-US" smtClean="0"/>
              <a:t>87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21824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FC3A-F565-4DC8-B84D-C4F242548448}" type="slidenum">
              <a:rPr lang="ko-KR" altLang="en-US" smtClean="0"/>
              <a:t>88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498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FC3A-F565-4DC8-B84D-C4F242548448}" type="slidenum">
              <a:rPr lang="ko-KR" altLang="en-US" smtClean="0"/>
              <a:t>71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05511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FC3A-F565-4DC8-B84D-C4F242548448}" type="slidenum">
              <a:rPr lang="ko-KR" altLang="en-US" smtClean="0"/>
              <a:t>89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623817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FC3A-F565-4DC8-B84D-C4F242548448}" type="slidenum">
              <a:rPr lang="ko-KR" altLang="en-US" smtClean="0"/>
              <a:t>90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90275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FC3A-F565-4DC8-B84D-C4F242548448}" type="slidenum">
              <a:rPr lang="ko-KR" altLang="en-US" smtClean="0"/>
              <a:t>91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77822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FC3A-F565-4DC8-B84D-C4F242548448}" type="slidenum">
              <a:rPr lang="ko-KR" altLang="en-US" smtClean="0"/>
              <a:t>92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32780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FC3A-F565-4DC8-B84D-C4F242548448}" type="slidenum">
              <a:rPr lang="ko-KR" altLang="en-US" smtClean="0"/>
              <a:t>93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7810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FC3A-F565-4DC8-B84D-C4F242548448}" type="slidenum">
              <a:rPr lang="ko-KR" altLang="en-US" smtClean="0"/>
              <a:t>94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9437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FC3A-F565-4DC8-B84D-C4F242548448}" type="slidenum">
              <a:rPr lang="ko-KR" altLang="en-US" smtClean="0"/>
              <a:t>95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72908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FC3A-F565-4DC8-B84D-C4F242548448}" type="slidenum">
              <a:rPr lang="ko-KR" altLang="en-US" smtClean="0"/>
              <a:t>96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15273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FC3A-F565-4DC8-B84D-C4F242548448}" type="slidenum">
              <a:rPr lang="ko-KR" altLang="en-US" smtClean="0"/>
              <a:t>97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64450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FC3A-F565-4DC8-B84D-C4F242548448}" type="slidenum">
              <a:rPr lang="ko-KR" altLang="en-US" smtClean="0"/>
              <a:t>98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6416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FC3A-F565-4DC8-B84D-C4F242548448}" type="slidenum">
              <a:rPr lang="ko-KR" altLang="en-US" smtClean="0"/>
              <a:t>72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25139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FC3A-F565-4DC8-B84D-C4F242548448}" type="slidenum">
              <a:rPr lang="ko-KR" altLang="en-US" smtClean="0"/>
              <a:t>99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38873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FC3A-F565-4DC8-B84D-C4F242548448}" type="slidenum">
              <a:rPr lang="ko-KR" altLang="en-US" smtClean="0"/>
              <a:t>100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0756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FC3A-F565-4DC8-B84D-C4F242548448}" type="slidenum">
              <a:rPr lang="ko-KR" altLang="en-US" smtClean="0"/>
              <a:t>73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0351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FC3A-F565-4DC8-B84D-C4F242548448}" type="slidenum">
              <a:rPr lang="ko-KR" altLang="en-US" smtClean="0"/>
              <a:t>74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1991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FC3A-F565-4DC8-B84D-C4F242548448}" type="slidenum">
              <a:rPr lang="ko-KR" altLang="en-US" smtClean="0"/>
              <a:t>75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0498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FC3A-F565-4DC8-B84D-C4F242548448}" type="slidenum">
              <a:rPr lang="ko-KR" altLang="en-US" smtClean="0"/>
              <a:t>76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2484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FC3A-F565-4DC8-B84D-C4F242548448}" type="slidenum">
              <a:rPr lang="ko-KR" altLang="en-US" smtClean="0"/>
              <a:t>77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26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FC3A-F565-4DC8-B84D-C4F242548448}" type="slidenum">
              <a:rPr lang="ko-KR" altLang="en-US" smtClean="0"/>
              <a:t>78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757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E31D-C751-45F5-AC45-08D1F03815A0}" type="datetime1">
              <a:rPr lang="en-US" altLang="ko-KR" smtClean="0"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1F28-8783-40F4-B3A4-2DB758D4620C}" type="datetime1">
              <a:rPr lang="en-US" altLang="ko-KR" smtClean="0"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9579-0DAF-46E0-A4B6-9C21CAB4A91E}" type="datetime1">
              <a:rPr lang="en-US" altLang="ko-KR" smtClean="0"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34B9-D832-4F66-B7DD-A8F05096D91A}" type="datetime1">
              <a:rPr lang="en-US" altLang="ko-KR" smtClean="0"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79DF-54EB-4AD2-8682-25429CAC07BA}" type="datetime1">
              <a:rPr lang="en-US" altLang="ko-KR" smtClean="0"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2183-0E33-4143-B250-F5AFD53E2D4C}" type="datetime1">
              <a:rPr lang="en-US" altLang="ko-KR" smtClean="0"/>
              <a:t>4/4/2024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5AD1-3374-4477-B113-C66DC1EAA376}" type="datetime1">
              <a:rPr lang="en-US" altLang="ko-KR" smtClean="0"/>
              <a:t>4/4/2024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A60C-A8F8-4F26-9A56-8740AE1C4715}" type="datetime1">
              <a:rPr lang="en-US" altLang="ko-KR" smtClean="0"/>
              <a:t>4/4/2024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0A582-CD83-47CF-A4C4-D3B6ECF59993}" type="datetime1">
              <a:rPr lang="en-US" altLang="ko-KR" smtClean="0"/>
              <a:t>4/4/2024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DD35-38C0-46A1-8A4B-A5CBAD3ADE41}" type="datetime1">
              <a:rPr lang="en-US" altLang="ko-KR" smtClean="0"/>
              <a:t>4/4/2024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7ABA3C4-BE1F-4BFA-A6DA-D54F7439AFC3}" type="datetime1">
              <a:rPr lang="en-US" altLang="ko-KR" smtClean="0"/>
              <a:t>4/4/2024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407BD-E26B-479C-919A-51590D388703}" type="datetime1">
              <a:rPr lang="en-US" altLang="ko-KR" smtClean="0"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age-net.org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72C6B5-A9B2-4E6C-9FBC-19E04E7EB7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006108" y="887413"/>
            <a:ext cx="6354619" cy="2541587"/>
          </a:xfrm>
        </p:spPr>
        <p:txBody>
          <a:bodyPr>
            <a:normAutofit/>
          </a:bodyPr>
          <a:lstStyle/>
          <a:p>
            <a:pPr algn="ctr"/>
            <a:r>
              <a:rPr lang="en-US" altLang="ko-KR" sz="1600" dirty="0"/>
              <a:t>20240405</a:t>
            </a:r>
            <a:r>
              <a:rPr lang="ko-KR" altLang="en-US" sz="1600" dirty="0"/>
              <a:t> 발표자료</a:t>
            </a:r>
            <a:br>
              <a:rPr lang="en-US" altLang="ko-KR" sz="1800" dirty="0"/>
            </a:br>
            <a:br>
              <a:rPr lang="en-US" altLang="ko-KR" sz="1800" dirty="0"/>
            </a:br>
            <a:br>
              <a:rPr lang="en-US" altLang="ko-KR" sz="1800" dirty="0"/>
            </a:br>
            <a:r>
              <a:rPr lang="en-US" altLang="ko-KR" sz="2400" b="1" dirty="0"/>
              <a:t>AI </a:t>
            </a:r>
            <a:r>
              <a:rPr lang="ko-KR" altLang="en-US" sz="2400" b="1" dirty="0"/>
              <a:t>임팩트</a:t>
            </a:r>
            <a:r>
              <a:rPr lang="en-US" altLang="ko-KR" sz="2400" b="1" dirty="0"/>
              <a:t> : </a:t>
            </a:r>
            <a:r>
              <a:rPr lang="ko-KR" altLang="en-US" sz="2400" b="1" dirty="0"/>
              <a:t>인공지능의  정체와 삶에의 파장</a:t>
            </a:r>
            <a:br>
              <a:rPr lang="en-US" altLang="ko-KR" sz="2400" b="1" dirty="0"/>
            </a:br>
            <a:br>
              <a:rPr lang="en-US" altLang="ko-KR" sz="2400" b="1" dirty="0"/>
            </a:br>
            <a:br>
              <a:rPr lang="en-US" altLang="ko-KR" sz="1800" dirty="0"/>
            </a:br>
            <a:r>
              <a:rPr lang="en-US" altLang="ko-KR" sz="2200" dirty="0"/>
              <a:t> </a:t>
            </a:r>
            <a:r>
              <a:rPr lang="en-US" altLang="ko-KR" sz="2000" dirty="0"/>
              <a:t>2024. 4. 5.(</a:t>
            </a:r>
            <a:r>
              <a:rPr lang="ko-KR" altLang="en-US" sz="2000" dirty="0"/>
              <a:t>금</a:t>
            </a:r>
            <a:r>
              <a:rPr lang="en-US" altLang="ko-KR" sz="2000" dirty="0"/>
              <a:t>)</a:t>
            </a:r>
            <a:br>
              <a:rPr lang="en-US" altLang="ko-KR" sz="2000" dirty="0"/>
            </a:br>
            <a:endParaRPr lang="ko-KR" altLang="en-US" sz="20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0FE729E-9619-4975-88CF-15CCC7DC48B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701309" y="3530600"/>
            <a:ext cx="7490691" cy="1928813"/>
          </a:xfrm>
        </p:spPr>
        <p:txBody>
          <a:bodyPr>
            <a:normAutofit/>
          </a:bodyPr>
          <a:lstStyle/>
          <a:p>
            <a:pPr algn="ctr"/>
            <a:r>
              <a:rPr lang="ko-KR" altLang="en-US" sz="2400" b="1" dirty="0"/>
              <a:t>이주선</a:t>
            </a:r>
            <a:r>
              <a:rPr lang="ko-KR" altLang="en-US" sz="3200" b="1" dirty="0"/>
              <a:t>  </a:t>
            </a:r>
            <a:endParaRPr lang="en-US" altLang="ko-KR" sz="3200" b="1" dirty="0"/>
          </a:p>
          <a:p>
            <a:pPr algn="ctr"/>
            <a:r>
              <a:rPr lang="en-US" altLang="ko-KR" sz="1600" dirty="0"/>
              <a:t>&lt;</a:t>
            </a:r>
            <a:r>
              <a:rPr lang="ko-KR" altLang="en-US" sz="1600" dirty="0"/>
              <a:t>기업</a:t>
            </a:r>
            <a:r>
              <a:rPr lang="en-US" altLang="ko-KR" sz="1600" dirty="0"/>
              <a:t>&amp;</a:t>
            </a:r>
            <a:r>
              <a:rPr lang="ko-KR" altLang="en-US" sz="1600" dirty="0"/>
              <a:t>경제연구소장</a:t>
            </a:r>
            <a:r>
              <a:rPr lang="en-US" altLang="ko-KR" sz="1600" dirty="0"/>
              <a:t>&gt; </a:t>
            </a:r>
          </a:p>
          <a:p>
            <a:pPr algn="ctr"/>
            <a:r>
              <a:rPr lang="en-US" altLang="ko-KR" sz="1600" dirty="0"/>
              <a:t>&lt;</a:t>
            </a:r>
            <a:r>
              <a:rPr lang="ko-KR" altLang="en-US" sz="1600" dirty="0"/>
              <a:t>연세대 경영대학원 연구교수</a:t>
            </a:r>
            <a:r>
              <a:rPr lang="en-US" altLang="ko-KR" sz="1600" dirty="0"/>
              <a:t>&gt;</a:t>
            </a:r>
            <a:endParaRPr lang="ko-KR" altLang="en-US" sz="16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E022B95-306D-4AE3-95FE-01EA9F521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332" y="238138"/>
            <a:ext cx="3752977" cy="52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7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1</a:t>
            </a:r>
            <a:r>
              <a:rPr lang="ko-KR" altLang="en-US" sz="2800" dirty="0"/>
              <a:t>장 </a:t>
            </a:r>
            <a:r>
              <a:rPr lang="ko-KR" altLang="ko-KR" sz="2800" b="1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인공지능은 어디서 출발해서 여기까지 왔나</a:t>
            </a:r>
            <a:r>
              <a:rPr lang="en-US" altLang="ko-KR" sz="2800" b="1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?</a:t>
            </a:r>
            <a:br>
              <a:rPr lang="en-US" altLang="ko-KR" sz="2800" dirty="0"/>
            </a:br>
            <a:r>
              <a:rPr lang="en-US" altLang="ko-KR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5. </a:t>
            </a:r>
            <a:r>
              <a:rPr lang="ko-KR" altLang="en-US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인공지능의 겨울과 기계학습의 등장 및 약진</a:t>
            </a:r>
            <a:br>
              <a:rPr lang="en-US" altLang="ko-KR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</a:br>
            <a:endParaRPr lang="ko-KR" altLang="en-US" sz="24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32604"/>
            <a:ext cx="9603275" cy="4357360"/>
          </a:xfrm>
        </p:spPr>
        <p:txBody>
          <a:bodyPr>
            <a:normAutofit fontScale="92500" lnSpcReduction="10000"/>
          </a:bodyPr>
          <a:lstStyle/>
          <a:p>
            <a:pPr marL="1163638" indent="-1163638">
              <a:buNone/>
            </a:pPr>
            <a:r>
              <a:rPr lang="en-US" altLang="ko-KR" sz="22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5.3</a:t>
            </a:r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고수를 능가하여 세상의 주목을 받는 인공지능들의 등장</a:t>
            </a:r>
            <a:endParaRPr lang="en-US" altLang="ko-KR" sz="2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1)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딥블루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(1997): IBM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 만든 체스 게임 인공지능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체스의 신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카스파로프에게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승리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(1997.511)</a:t>
            </a:r>
          </a:p>
          <a:p>
            <a:pPr marL="534988" indent="-5349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①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성능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인간 선수의 예측능력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(10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능가 예측력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(12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); </a:t>
            </a:r>
          </a:p>
          <a:p>
            <a:pPr marL="534988" indent="-5349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②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한계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규칙기반 인공지능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사람이 모든 규칙을 계산 직접 코딩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2)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스탠리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스탠포드대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2005) &amp;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타르탄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(CMU, 2007): DARPA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그랜드 챌린지 우승 자율주행 자동차들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3)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왓슨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(2011): IBM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페루치가 개발한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심층신경망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(DNN)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인공지능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803275" indent="-8032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“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제퍼디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!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퀴즈 쇼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에서 최다 상금과 최다 회수 우승자인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러터와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제닝스에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대승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(2011.2)       </a:t>
            </a:r>
          </a:p>
          <a:p>
            <a:pPr marL="0" indent="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②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한계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위키피디아 목록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단어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 대해서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파스 트리 방식으로 정답 검색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347788" indent="-1347788">
              <a:buNone/>
            </a:pPr>
            <a:r>
              <a:rPr lang="en-US" altLang="ko-KR" dirty="0">
                <a:solidFill>
                  <a:srgbClr val="C00000"/>
                </a:solidFill>
                <a:latin typeface="+mj-ea"/>
                <a:ea typeface="+mj-ea"/>
              </a:rPr>
              <a:t>6.1</a:t>
            </a:r>
            <a:r>
              <a:rPr lang="en-US" altLang="ko-KR" dirty="0">
                <a:latin typeface="+mj-ea"/>
                <a:ea typeface="+mj-ea"/>
              </a:rPr>
              <a:t> 3</a:t>
            </a:r>
            <a:r>
              <a:rPr lang="ko-KR" altLang="en-US" dirty="0">
                <a:latin typeface="+mj-ea"/>
                <a:ea typeface="+mj-ea"/>
              </a:rPr>
              <a:t>차 황금기의 개막</a:t>
            </a:r>
            <a:r>
              <a:rPr lang="en-US" altLang="ko-KR" dirty="0">
                <a:latin typeface="+mj-ea"/>
                <a:ea typeface="+mj-ea"/>
              </a:rPr>
              <a:t>: ILSVRC</a:t>
            </a:r>
            <a:r>
              <a:rPr lang="ko-KR" altLang="en-US" dirty="0">
                <a:latin typeface="+mj-ea"/>
                <a:ea typeface="+mj-ea"/>
              </a:rPr>
              <a:t>와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b="1" dirty="0">
                <a:latin typeface="+mj-ea"/>
                <a:ea typeface="+mj-ea"/>
              </a:rPr>
              <a:t>딥러닝의 부활</a:t>
            </a:r>
            <a:r>
              <a:rPr lang="ko-KR" altLang="en-US" dirty="0">
                <a:latin typeface="+mj-ea"/>
                <a:ea typeface="+mj-ea"/>
              </a:rPr>
              <a:t>과 질주</a:t>
            </a:r>
            <a:endParaRPr lang="en-US" altLang="ko-KR" dirty="0">
              <a:latin typeface="+mj-ea"/>
              <a:ea typeface="+mj-ea"/>
            </a:endParaRPr>
          </a:p>
          <a:p>
            <a:pPr marL="1347788" indent="-1347788">
              <a:buNone/>
            </a:pPr>
            <a:r>
              <a:rPr lang="en-US" altLang="ko-KR" sz="1600" dirty="0">
                <a:latin typeface="+mj-ea"/>
                <a:ea typeface="+mj-ea"/>
              </a:rPr>
              <a:t>     1) ILSVRC(</a:t>
            </a:r>
            <a:r>
              <a:rPr lang="ko-KR" altLang="en-US" sz="1600" dirty="0">
                <a:latin typeface="+mj-ea"/>
                <a:ea typeface="+mj-ea"/>
              </a:rPr>
              <a:t>이미지넷 대규모 이미지 인식 경연대회</a:t>
            </a:r>
            <a:r>
              <a:rPr lang="en-US" altLang="ko-KR" sz="1600" dirty="0">
                <a:latin typeface="+mj-ea"/>
                <a:ea typeface="+mj-ea"/>
              </a:rPr>
              <a:t>): </a:t>
            </a:r>
            <a:r>
              <a:rPr lang="ko-KR" altLang="en-US" sz="1600" dirty="0">
                <a:latin typeface="+mj-ea"/>
                <a:ea typeface="+mj-ea"/>
              </a:rPr>
              <a:t>페이</a:t>
            </a:r>
            <a:r>
              <a:rPr lang="en-US" altLang="ko-KR" sz="1600" dirty="0">
                <a:latin typeface="+mj-ea"/>
                <a:ea typeface="+mj-ea"/>
              </a:rPr>
              <a:t>-</a:t>
            </a:r>
            <a:r>
              <a:rPr lang="ko-KR" altLang="en-US" sz="1600" dirty="0">
                <a:latin typeface="+mj-ea"/>
                <a:ea typeface="+mj-ea"/>
              </a:rPr>
              <a:t>페이 리 주관으로 </a:t>
            </a:r>
            <a:r>
              <a:rPr lang="en-US" altLang="ko-KR" sz="1600" dirty="0">
                <a:latin typeface="+mj-ea"/>
                <a:ea typeface="+mj-ea"/>
              </a:rPr>
              <a:t>2010</a:t>
            </a:r>
            <a:r>
              <a:rPr lang="ko-KR" altLang="en-US" sz="1600" dirty="0">
                <a:latin typeface="+mj-ea"/>
                <a:ea typeface="+mj-ea"/>
              </a:rPr>
              <a:t>년부터 매년 개최</a:t>
            </a:r>
            <a:endParaRPr lang="en-US" altLang="ko-KR" sz="1600" dirty="0">
              <a:latin typeface="+mj-ea"/>
              <a:ea typeface="+mj-ea"/>
            </a:endParaRPr>
          </a:p>
          <a:p>
            <a:pPr marL="1347788" indent="-1347788">
              <a:buNone/>
            </a:pPr>
            <a:r>
              <a:rPr lang="en-US" altLang="ko-KR" sz="1600" dirty="0">
                <a:latin typeface="+mj-ea"/>
                <a:ea typeface="+mj-ea"/>
              </a:rPr>
              <a:t>     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997F780-6634-4877-967D-77B4E35AB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45479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5</a:t>
            </a:r>
            <a:r>
              <a:rPr lang="ko-KR" altLang="en-US" sz="2800" dirty="0"/>
              <a:t>장 인공지능이 시장과 정부에 초래할 파장과 대응책은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6.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인공지능화와 대외경제정책 이슈들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57829"/>
            <a:ext cx="9603275" cy="4693496"/>
          </a:xfrm>
        </p:spPr>
        <p:txBody>
          <a:bodyPr>
            <a:noAutofit/>
          </a:bodyPr>
          <a:lstStyle/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3) </a:t>
            </a:r>
            <a:r>
              <a:rPr lang="ko-KR" altLang="en-US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표준 설정 과정에서의 적극적 이해관계 관철</a:t>
            </a:r>
            <a:endParaRPr lang="ko-KR" altLang="ko-KR" sz="16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ko-KR" altLang="en-US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①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플랫폼화 가속화는 승자독식적 시장 결과를 더 강화할 것이고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세계적으로 몇 개 기업의 집중도가 심각히 높게 나타나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국민경제의 여러 분야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가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플랫폼 기업들에 대한 종속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강화될 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수 있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 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②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의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해결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을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위해서 공정거래법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특허법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상법 등 경제관련 법규들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을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재검토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하고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이에 대한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세계적 논의에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서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적극적으로 국익을 반영할 필요가 있다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</a:p>
          <a:p>
            <a:pPr marL="1166813" indent="-116681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ⓐ </a:t>
            </a:r>
            <a:r>
              <a:rPr lang="en-US" altLang="ko-KR" sz="1600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AI-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관련 또는 첨단기술 기업들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의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범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세계적인 사업활동 전개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에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장애가 되는 제도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와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규제들을 신속하게 개선해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야 한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166813" indent="-116681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ⓑ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오남용 방지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와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원활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한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데이터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사용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을 위해서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개인정보 데이터의 소유권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 보관 장소와 이용 관련 규제들을 논의하는 규칙 제정 다자간 라운드에서 적극적인 역할을 해야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한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 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③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데이터의 원활한 이용과 절절한 개인정보 보호를 동시에 고려한 관련 제도적 인프라의 신속한 완비가 경쟁력의 핵심 토대가 될 것이다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en-US" altLang="ko-KR" sz="1600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166813" indent="-116681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</a:t>
            </a:r>
            <a:endParaRPr lang="en-US" altLang="ko-KR" sz="1600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solidFill>
                  <a:srgbClr val="000000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          </a:t>
            </a:r>
            <a:endParaRPr lang="ko-KR" altLang="ko-KR" sz="1600" dirty="0">
              <a:solidFill>
                <a:srgbClr val="000000"/>
              </a:solidFill>
              <a:effectLst/>
              <a:cs typeface="굴림" panose="020B0600000101010101" pitchFamily="50" charset="-127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777" y="37473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4484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E7DE0D-6AB5-43EB-AA19-7BE6CAD78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470CBD1-26B5-46C4-949C-798F4C833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5019971" cy="4042233"/>
          </a:xfrm>
        </p:spPr>
        <p:txBody>
          <a:bodyPr>
            <a:noAutofit/>
          </a:bodyPr>
          <a:lstStyle/>
          <a:p>
            <a:pPr marL="442913" lvl="0" indent="-442913" algn="just" latinLnBrk="1">
              <a:lnSpc>
                <a:spcPct val="107000"/>
              </a:lnSpc>
              <a:spcAft>
                <a:spcPts val="800"/>
              </a:spcAft>
              <a:buNone/>
            </a:pPr>
            <a:r>
              <a:rPr lang="ko-KR" altLang="en-US" sz="1400" b="1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제</a:t>
            </a:r>
            <a:r>
              <a:rPr lang="en-US" altLang="ko-KR" sz="1400" b="1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1</a:t>
            </a:r>
            <a:r>
              <a:rPr lang="ko-KR" altLang="en-US" sz="1400" b="1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장 </a:t>
            </a:r>
            <a:r>
              <a:rPr lang="ko-KR" altLang="ko-KR" sz="1400" b="1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인공지능은 어디서 출발해서 여기까지 왔나</a:t>
            </a:r>
            <a:r>
              <a:rPr lang="en-US" altLang="ko-KR" sz="1400" b="1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? </a:t>
            </a:r>
            <a:endParaRPr lang="ko-KR" altLang="ko-KR" sz="1400" b="1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42913" lvl="0" indent="-442913" algn="just" latinLnBrk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1. </a:t>
            </a:r>
            <a:r>
              <a:rPr lang="ko-KR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기원이 된 아이디어들</a:t>
            </a:r>
            <a:r>
              <a:rPr lang="ko-KR" altLang="en-US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과 앨런 튜링</a:t>
            </a:r>
            <a:endParaRPr lang="ko-KR" altLang="ko-KR" sz="14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42913" lvl="0" indent="-442913" algn="just" latinLnBrk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2. 1</a:t>
            </a:r>
            <a:r>
              <a:rPr lang="ko-KR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차 황금기</a:t>
            </a:r>
            <a:r>
              <a:rPr lang="en-US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ko-KR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다트머스 회의와 기호주의 인공지능</a:t>
            </a:r>
            <a:endParaRPr lang="en-US" altLang="ko-KR" sz="14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42913" lvl="0" indent="-442913" algn="just" latinLnBrk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3. 1</a:t>
            </a:r>
            <a:r>
              <a:rPr lang="ko-KR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차 암흑기</a:t>
            </a:r>
            <a:r>
              <a:rPr lang="en-US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ko-KR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미</a:t>
            </a:r>
            <a:r>
              <a:rPr lang="ko-KR" altLang="en-US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국과</a:t>
            </a:r>
            <a:r>
              <a:rPr lang="en-US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영</a:t>
            </a:r>
            <a:r>
              <a:rPr lang="ko-KR" altLang="en-US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국</a:t>
            </a:r>
            <a:r>
              <a:rPr lang="ko-KR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의 지원 철회</a:t>
            </a:r>
          </a:p>
          <a:p>
            <a:pPr marL="442913" lvl="0" indent="-442913" algn="just" latinLnBrk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4. 2</a:t>
            </a:r>
            <a:r>
              <a:rPr lang="ko-KR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차 황금기</a:t>
            </a:r>
            <a:r>
              <a:rPr lang="en-US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ko-KR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전문가 시스템과</a:t>
            </a:r>
            <a:r>
              <a:rPr lang="en-US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일</a:t>
            </a:r>
            <a:r>
              <a:rPr lang="ko-KR" altLang="en-US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본</a:t>
            </a:r>
            <a:r>
              <a:rPr lang="en-US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미국</a:t>
            </a:r>
            <a:r>
              <a:rPr lang="en-US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영</a:t>
            </a:r>
            <a:r>
              <a:rPr lang="ko-KR" altLang="en-US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국의</a:t>
            </a:r>
            <a:r>
              <a:rPr lang="ko-KR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각축</a:t>
            </a:r>
          </a:p>
          <a:p>
            <a:pPr marL="442913" lvl="0" indent="-442913" algn="just" latinLnBrk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5. ‘</a:t>
            </a:r>
            <a:r>
              <a:rPr lang="ko-KR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인공지능의 겨울</a:t>
            </a:r>
            <a:r>
              <a:rPr lang="en-US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’</a:t>
            </a:r>
            <a:r>
              <a:rPr lang="ko-KR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과 기계학습의 등장 및 약진</a:t>
            </a:r>
            <a:endParaRPr lang="en-US" altLang="ko-KR" sz="14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42913" lvl="0" indent="-442913" algn="just" latinLnBrk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6. 3</a:t>
            </a:r>
            <a:r>
              <a:rPr lang="ko-KR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차 황금기</a:t>
            </a:r>
            <a:r>
              <a:rPr lang="en-US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ko-KR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딥러닝의 </a:t>
            </a:r>
            <a:r>
              <a:rPr lang="ko-KR" altLang="en-US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압승</a:t>
            </a:r>
            <a:r>
              <a:rPr lang="ko-KR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과 </a:t>
            </a:r>
            <a:r>
              <a:rPr lang="en-US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AGI</a:t>
            </a:r>
            <a:r>
              <a:rPr lang="ko-KR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가능성</a:t>
            </a:r>
          </a:p>
          <a:p>
            <a:endParaRPr lang="ko-KR" altLang="en-US" sz="1400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B20B8076-368B-43AF-BB1A-0B77BBCEE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2033" y="2010878"/>
            <a:ext cx="4887021" cy="3741876"/>
          </a:xfrm>
        </p:spPr>
        <p:txBody>
          <a:bodyPr>
            <a:normAutofit fontScale="40000" lnSpcReduction="20000"/>
          </a:bodyPr>
          <a:lstStyle/>
          <a:p>
            <a:pPr marL="530225" lvl="0" indent="-530225" algn="just" latinLnBrk="1">
              <a:lnSpc>
                <a:spcPct val="107000"/>
              </a:lnSpc>
              <a:spcAft>
                <a:spcPts val="800"/>
              </a:spcAft>
              <a:buNone/>
            </a:pPr>
            <a:r>
              <a:rPr lang="ko-KR" altLang="en-US" sz="3500" b="1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제</a:t>
            </a:r>
            <a:r>
              <a:rPr lang="en-US" altLang="ko-KR" sz="3500" b="1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2</a:t>
            </a:r>
            <a:r>
              <a:rPr lang="ko-KR" altLang="en-US" sz="3500" b="1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장 </a:t>
            </a:r>
            <a:r>
              <a:rPr lang="ko-KR" altLang="ko-KR" sz="3500" b="1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기계는 어떤 방법으로 지능을 가지게 되나</a:t>
            </a:r>
            <a:r>
              <a:rPr lang="en-US" altLang="ko-KR" sz="3500" b="1" kern="10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?</a:t>
            </a:r>
            <a:endParaRPr lang="ko-KR" altLang="ko-KR" sz="3500" b="1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530225" lvl="0" indent="-530225" algn="just" latinLnBrk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35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1. </a:t>
            </a:r>
            <a:r>
              <a:rPr lang="ko-KR" altLang="ko-KR" sz="35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사람처럼 </a:t>
            </a:r>
            <a:r>
              <a:rPr lang="en-US" altLang="ko-KR" sz="35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‘</a:t>
            </a:r>
            <a:r>
              <a:rPr lang="ko-KR" altLang="ko-KR" sz="35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스스로 판단하고 움직이는 기계</a:t>
            </a:r>
            <a:r>
              <a:rPr lang="en-US" altLang="ko-KR" sz="35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’</a:t>
            </a:r>
            <a:r>
              <a:rPr lang="ko-KR" altLang="ko-KR" sz="35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의 첫 기술</a:t>
            </a:r>
            <a:endParaRPr lang="en-US" altLang="ko-KR" sz="35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530225" lvl="0" indent="-530225" algn="just" latinLnBrk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35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2. </a:t>
            </a:r>
            <a:r>
              <a:rPr lang="ko-KR" altLang="ko-KR" sz="35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스스로 판단하고 움직이는 기계의 기술 발전 양상</a:t>
            </a:r>
          </a:p>
          <a:p>
            <a:pPr marL="530225" lvl="0" indent="-53022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altLang="ko-KR" sz="3500" dirty="0">
                <a:solidFill>
                  <a:srgbClr val="000000"/>
                </a:solidFill>
                <a:effectLst/>
                <a:latin typeface="+mn-ea"/>
                <a:cs typeface="굴림" panose="020B0600000101010101" pitchFamily="50" charset="-127"/>
              </a:rPr>
              <a:t>     3. </a:t>
            </a:r>
            <a:r>
              <a:rPr lang="ko-KR" altLang="ko-KR" sz="3500" dirty="0">
                <a:solidFill>
                  <a:srgbClr val="000000"/>
                </a:solidFill>
                <a:effectLst/>
                <a:latin typeface="+mn-ea"/>
                <a:cs typeface="굴림" panose="020B0600000101010101" pitchFamily="50" charset="-127"/>
              </a:rPr>
              <a:t>기호∙논리 주입에 의한 기계 지능 제작 기술</a:t>
            </a:r>
            <a:endParaRPr lang="ko-KR" altLang="ko-KR" sz="3500" dirty="0">
              <a:effectLst/>
              <a:latin typeface="+mn-ea"/>
              <a:cs typeface="굴림" panose="020B0600000101010101" pitchFamily="50" charset="-127"/>
            </a:endParaRPr>
          </a:p>
          <a:p>
            <a:pPr marL="530225" lvl="0" indent="-530225" algn="just" latinLnBrk="1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altLang="ko-KR" sz="35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4. ‘</a:t>
            </a:r>
            <a:r>
              <a:rPr lang="ko-KR" altLang="ko-KR" sz="35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학습</a:t>
            </a:r>
            <a:r>
              <a:rPr lang="en-US" altLang="ko-KR" sz="35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’</a:t>
            </a:r>
            <a:r>
              <a:rPr lang="ko-KR" altLang="ko-KR" sz="35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에 의한 기계 지능 제작의 출발점과 방법들</a:t>
            </a:r>
          </a:p>
          <a:p>
            <a:pPr marL="530225" lvl="0" indent="-530225" algn="just" latinLnBrk="1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altLang="ko-KR" sz="35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5. </a:t>
            </a:r>
            <a:r>
              <a:rPr lang="ko-KR" altLang="ko-KR" sz="35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신경망 모사 지능 제작 기술들의 진화</a:t>
            </a:r>
          </a:p>
          <a:p>
            <a:pPr marL="530225" lvl="0" indent="-530225" algn="just" latinLnBrk="1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altLang="ko-KR" sz="35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6. </a:t>
            </a:r>
            <a:r>
              <a:rPr lang="ko-KR" altLang="ko-KR" sz="35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신경망 학습의 최신 기술 </a:t>
            </a:r>
            <a:r>
              <a:rPr lang="en-US" altLang="ko-KR" sz="35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‘</a:t>
            </a:r>
            <a:r>
              <a:rPr lang="ko-KR" altLang="ko-KR" sz="35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딥러닝</a:t>
            </a:r>
            <a:r>
              <a:rPr lang="en-US" altLang="ko-KR" sz="35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’</a:t>
            </a:r>
            <a:r>
              <a:rPr lang="ko-KR" altLang="ko-KR" sz="35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의 발달</a:t>
            </a:r>
          </a:p>
          <a:p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881B36DD-1A9E-4D45-B005-4330D5A8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54757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4145B4D5-1E1B-477B-9F4C-D0F649A63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7CE4E02-E13C-4591-AF5A-53A385549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2677" y="2010268"/>
            <a:ext cx="4796451" cy="3448595"/>
          </a:xfrm>
        </p:spPr>
        <p:txBody>
          <a:bodyPr>
            <a:normAutofit/>
          </a:bodyPr>
          <a:lstStyle/>
          <a:p>
            <a:pPr marL="633413" lvl="0" indent="-633413" algn="just" latinLnBrk="1">
              <a:lnSpc>
                <a:spcPct val="107000"/>
              </a:lnSpc>
              <a:spcAft>
                <a:spcPts val="800"/>
              </a:spcAft>
              <a:buNone/>
            </a:pPr>
            <a:r>
              <a:rPr lang="ko-KR" altLang="en-US" sz="1400" b="1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제</a:t>
            </a:r>
            <a:r>
              <a:rPr lang="en-US" altLang="ko-KR" sz="1400" b="1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3</a:t>
            </a:r>
            <a:r>
              <a:rPr lang="ko-KR" altLang="en-US" sz="1400" b="1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장 </a:t>
            </a:r>
            <a:r>
              <a:rPr lang="ko-KR" altLang="ko-KR" sz="1400" b="1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사람과 필적할 인공지능은 어떻게 출현할까</a:t>
            </a:r>
            <a:r>
              <a:rPr lang="en-US" altLang="ko-KR" sz="1400" b="1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? </a:t>
            </a:r>
            <a:endParaRPr lang="ko-KR" altLang="ko-KR" sz="1400" b="1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lvl="0" indent="0" algn="just" latinLnBrk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1. </a:t>
            </a:r>
            <a:r>
              <a:rPr lang="ko-KR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딥러닝 인공지능 기술이 가진 한계</a:t>
            </a:r>
          </a:p>
          <a:p>
            <a:pPr marL="0" lvl="0" indent="0" algn="just" latinLnBrk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2. </a:t>
            </a:r>
            <a:r>
              <a:rPr lang="ko-KR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사람 지능의 발달과정과 그 특성들</a:t>
            </a:r>
          </a:p>
          <a:p>
            <a:pPr marL="0" lvl="0" indent="0" algn="just" latinLnBrk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3. </a:t>
            </a:r>
            <a:r>
              <a:rPr lang="ko-KR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기계 지능이 사람 수준으로 발달할 조건들</a:t>
            </a:r>
          </a:p>
          <a:p>
            <a:pPr marL="0" lvl="0" indent="0" algn="just" latinLnBrk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4. AGI</a:t>
            </a:r>
            <a:r>
              <a:rPr lang="ko-KR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를 </a:t>
            </a:r>
            <a:r>
              <a:rPr lang="ko-KR" altLang="en-US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향</a:t>
            </a:r>
            <a:r>
              <a:rPr lang="ko-KR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한 도전의 현주소</a:t>
            </a:r>
          </a:p>
          <a:p>
            <a:pPr marL="0" lvl="0" indent="0" algn="just" latinLnBrk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5. AGI </a:t>
            </a:r>
            <a:r>
              <a:rPr lang="ko-KR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실현 시기 예측과 근거</a:t>
            </a:r>
          </a:p>
          <a:p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41CFA93F-7571-4B86-883A-C8FF078C6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9128" y="2017343"/>
            <a:ext cx="5163128" cy="3441520"/>
          </a:xfrm>
        </p:spPr>
        <p:txBody>
          <a:bodyPr>
            <a:normAutofit/>
          </a:bodyPr>
          <a:lstStyle/>
          <a:p>
            <a:pPr marL="633413" lvl="0" indent="-633413" latinLnBrk="1">
              <a:lnSpc>
                <a:spcPct val="107000"/>
              </a:lnSpc>
              <a:spcAft>
                <a:spcPts val="800"/>
              </a:spcAft>
              <a:buNone/>
            </a:pPr>
            <a:r>
              <a:rPr lang="ko-KR" altLang="en-US" sz="1400" b="1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제</a:t>
            </a:r>
            <a:r>
              <a:rPr lang="en-US" altLang="ko-KR" sz="1400" b="1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4</a:t>
            </a:r>
            <a:r>
              <a:rPr lang="ko-KR" altLang="en-US" sz="1400" b="1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장 </a:t>
            </a:r>
            <a:r>
              <a:rPr lang="ko-KR" altLang="ko-KR" sz="1400" b="1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인공지능은 일자리와 경제에 어떤 영향을 미칠</a:t>
            </a:r>
            <a:r>
              <a:rPr lang="ko-KR" altLang="en-US" sz="1400" b="1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까</a:t>
            </a:r>
            <a:r>
              <a:rPr lang="en-US" altLang="ko-KR" sz="1400" b="1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? </a:t>
            </a:r>
            <a:endParaRPr lang="ko-KR" altLang="ko-KR" sz="1400" b="1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530225" lvl="0" indent="-530225" latinLnBrk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1. </a:t>
            </a:r>
            <a:r>
              <a:rPr lang="ko-KR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인공지능의 삶에의 침투 정도</a:t>
            </a:r>
          </a:p>
          <a:p>
            <a:pPr marL="530225" lvl="0" indent="-530225" latinLnBrk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2. </a:t>
            </a:r>
            <a:r>
              <a:rPr lang="ko-KR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인공지능이 일과 일자리에 미치는 영향</a:t>
            </a:r>
          </a:p>
          <a:p>
            <a:pPr marL="530225" lvl="0" indent="-530225" latinLnBrk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3. </a:t>
            </a:r>
            <a:r>
              <a:rPr lang="ko-KR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인공지능이 생산성과 경제성장에 미치는 영향</a:t>
            </a:r>
          </a:p>
          <a:p>
            <a:pPr marL="530225" lvl="0" indent="-530225" latinLnBrk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4. </a:t>
            </a:r>
            <a:r>
              <a:rPr lang="ko-KR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인공지능이 소득분배와 무역에 미치는 영향</a:t>
            </a:r>
          </a:p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9A44454-CD77-4F79-9EB6-B1C8F0DFA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08407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92ED06-C329-49B2-BD6B-2C334F0C3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A3DC4E6-BB5C-447F-B05E-3D0B5F2204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5001480" cy="3578761"/>
          </a:xfrm>
        </p:spPr>
        <p:txBody>
          <a:bodyPr>
            <a:normAutofit/>
          </a:bodyPr>
          <a:lstStyle/>
          <a:p>
            <a:pPr marL="530225" lvl="0" indent="-530225" algn="just" latinLnBrk="1">
              <a:lnSpc>
                <a:spcPct val="107000"/>
              </a:lnSpc>
              <a:spcAft>
                <a:spcPts val="800"/>
              </a:spcAft>
              <a:buNone/>
            </a:pPr>
            <a:r>
              <a:rPr lang="ko-KR" altLang="en-US" sz="1400" b="1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제</a:t>
            </a:r>
            <a:r>
              <a:rPr lang="en-US" altLang="ko-KR" sz="1400" b="1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5</a:t>
            </a:r>
            <a:r>
              <a:rPr lang="ko-KR" altLang="en-US" sz="1400" b="1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장 </a:t>
            </a:r>
            <a:r>
              <a:rPr lang="ko-KR" altLang="ko-KR" sz="1400" b="1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인공지능이 시장과 정부에 초래하는 문제와 대응책</a:t>
            </a:r>
            <a:endParaRPr lang="en-US" altLang="ko-KR" sz="1400" b="1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530225" lvl="0" indent="-530225" algn="just" latinLnBrk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400" b="1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</a:t>
            </a:r>
            <a:r>
              <a:rPr lang="en-US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1. </a:t>
            </a:r>
            <a:r>
              <a:rPr lang="ko-KR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디지털 경제의 주요 특징들</a:t>
            </a:r>
          </a:p>
          <a:p>
            <a:pPr marL="442913" lvl="0" indent="-442913" algn="just" latinLnBrk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2. </a:t>
            </a:r>
            <a:r>
              <a:rPr lang="ko-KR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인공지능화</a:t>
            </a:r>
            <a:r>
              <a:rPr lang="ko-KR" altLang="en-US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로 인한</a:t>
            </a:r>
            <a:r>
              <a:rPr lang="ko-KR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시장 효율성 증가와 경쟁 촉진 효과</a:t>
            </a:r>
            <a:endParaRPr lang="en-US" altLang="ko-KR" sz="14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42913" lvl="0" indent="-442913" algn="just" latinLnBrk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3. </a:t>
            </a:r>
            <a:r>
              <a:rPr lang="ko-KR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인공지능화</a:t>
            </a:r>
            <a:r>
              <a:rPr lang="ko-KR" altLang="en-US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로 인한</a:t>
            </a:r>
            <a:r>
              <a:rPr lang="ko-KR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시장실패</a:t>
            </a:r>
            <a:r>
              <a:rPr lang="en-US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확대</a:t>
            </a:r>
            <a:r>
              <a:rPr lang="ko-KR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와 소비자 후생 악화</a:t>
            </a:r>
            <a:r>
              <a:rPr lang="en-US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endParaRPr lang="ko-KR" altLang="ko-KR" sz="14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42913" lvl="0" indent="-442913" algn="just" latinLnBrk="1">
              <a:lnSpc>
                <a:spcPct val="106000"/>
              </a:lnSpc>
              <a:spcAft>
                <a:spcPts val="800"/>
              </a:spcAft>
              <a:buNone/>
            </a:pPr>
            <a:r>
              <a:rPr lang="en-US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4. </a:t>
            </a:r>
            <a:r>
              <a:rPr lang="ko-KR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인공지능화</a:t>
            </a:r>
            <a:r>
              <a:rPr lang="ko-KR" altLang="en-US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와</a:t>
            </a:r>
            <a:r>
              <a:rPr lang="ko-KR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일</a:t>
            </a:r>
            <a:r>
              <a:rPr lang="ko-KR" altLang="en-US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〮</a:t>
            </a:r>
            <a:r>
              <a:rPr lang="ko-KR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일자리 관련 </a:t>
            </a:r>
            <a:r>
              <a:rPr lang="ko-KR" altLang="en-US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정부 기능 및 </a:t>
            </a:r>
            <a:r>
              <a:rPr lang="ko-KR" altLang="ko-KR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정책 </a:t>
            </a:r>
            <a:r>
              <a:rPr lang="ko-KR" altLang="en-US" sz="1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변화</a:t>
            </a:r>
            <a:endParaRPr lang="ko-KR" altLang="ko-KR" sz="14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42913" lvl="0" indent="-442913" algn="just" latinLnBrk="1">
              <a:lnSpc>
                <a:spcPct val="106000"/>
              </a:lnSpc>
              <a:spcAft>
                <a:spcPts val="800"/>
              </a:spcAft>
              <a:buNone/>
            </a:pPr>
            <a:r>
              <a:rPr lang="en-US" altLang="ko-KR" sz="1400" kern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5. </a:t>
            </a:r>
            <a:r>
              <a:rPr lang="ko-KR" altLang="ko-KR" sz="1400" kern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인공지능화</a:t>
            </a:r>
            <a:r>
              <a:rPr lang="ko-KR" altLang="en-US" sz="1400" kern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가</a:t>
            </a:r>
            <a:r>
              <a:rPr lang="ko-KR" altLang="ko-KR" sz="1400" kern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시장에</a:t>
            </a:r>
            <a:r>
              <a:rPr lang="en-US" altLang="ko-KR" sz="1400" kern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400" kern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미치는</a:t>
            </a:r>
            <a:r>
              <a:rPr lang="ko-KR" altLang="ko-KR" sz="1400" kern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파장</a:t>
            </a:r>
            <a:r>
              <a:rPr lang="ko-KR" altLang="en-US" sz="1400" kern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과</a:t>
            </a:r>
            <a:r>
              <a:rPr lang="ko-KR" altLang="ko-KR" sz="1400" kern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정책 대응</a:t>
            </a:r>
            <a:endParaRPr lang="ko-KR" altLang="ko-KR" sz="14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ko-KR" sz="1400" kern="100" dirty="0">
                <a:latin typeface="+mn-ea"/>
                <a:cs typeface="Times New Roman" panose="02020603050405020304" pitchFamily="18" charset="0"/>
              </a:rPr>
              <a:t>    </a:t>
            </a:r>
            <a:r>
              <a:rPr lang="en-US" altLang="ko-KR" sz="1400" kern="100" dirty="0">
                <a:effectLst/>
                <a:latin typeface="+mn-ea"/>
                <a:cs typeface="Times New Roman" panose="02020603050405020304" pitchFamily="18" charset="0"/>
              </a:rPr>
              <a:t>6. </a:t>
            </a:r>
            <a:r>
              <a:rPr lang="ko-KR" altLang="ko-KR" sz="1400" kern="100" dirty="0">
                <a:effectLst/>
                <a:latin typeface="+mn-ea"/>
                <a:cs typeface="Times New Roman" panose="02020603050405020304" pitchFamily="18" charset="0"/>
              </a:rPr>
              <a:t>인공지능화</a:t>
            </a:r>
            <a:r>
              <a:rPr lang="ko-KR" altLang="en-US" sz="1400" kern="100" dirty="0">
                <a:effectLst/>
                <a:latin typeface="+mn-ea"/>
                <a:cs typeface="Times New Roman" panose="02020603050405020304" pitchFamily="18" charset="0"/>
              </a:rPr>
              <a:t>가</a:t>
            </a:r>
            <a:r>
              <a:rPr lang="ko-KR" altLang="ko-KR" sz="1400" kern="100" dirty="0">
                <a:effectLst/>
                <a:latin typeface="+mn-ea"/>
                <a:cs typeface="Times New Roman" panose="02020603050405020304" pitchFamily="18" charset="0"/>
              </a:rPr>
              <a:t> 무역</a:t>
            </a:r>
            <a:r>
              <a:rPr lang="en-US" altLang="ko-KR" sz="1400" kern="1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400" kern="100" dirty="0">
                <a:effectLst/>
                <a:latin typeface="+mn-ea"/>
                <a:cs typeface="Times New Roman" panose="02020603050405020304" pitchFamily="18" charset="0"/>
              </a:rPr>
              <a:t>및 </a:t>
            </a:r>
            <a:r>
              <a:rPr lang="en-US" altLang="ko-KR" sz="1400" kern="100" dirty="0">
                <a:effectLst/>
                <a:latin typeface="+mn-ea"/>
                <a:cs typeface="Times New Roman" panose="02020603050405020304" pitchFamily="18" charset="0"/>
              </a:rPr>
              <a:t>FDI</a:t>
            </a:r>
            <a:r>
              <a:rPr lang="ko-KR" altLang="ko-KR" sz="1400" kern="100" dirty="0">
                <a:effectLst/>
                <a:latin typeface="+mn-ea"/>
                <a:cs typeface="Times New Roman" panose="02020603050405020304" pitchFamily="18" charset="0"/>
              </a:rPr>
              <a:t>에</a:t>
            </a:r>
            <a:r>
              <a:rPr lang="en-US" altLang="ko-KR" sz="1400" kern="1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400" kern="100" dirty="0">
                <a:latin typeface="+mn-ea"/>
                <a:cs typeface="Times New Roman" panose="02020603050405020304" pitchFamily="18" charset="0"/>
              </a:rPr>
              <a:t>미치는</a:t>
            </a:r>
            <a:r>
              <a:rPr lang="en-US" altLang="ko-KR" sz="1400" kern="1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ko-KR" sz="1400" kern="100" dirty="0">
                <a:effectLst/>
                <a:latin typeface="+mn-ea"/>
                <a:cs typeface="Times New Roman" panose="02020603050405020304" pitchFamily="18" charset="0"/>
              </a:rPr>
              <a:t>파장</a:t>
            </a:r>
            <a:r>
              <a:rPr lang="ko-KR" altLang="en-US" sz="1400" kern="100" dirty="0">
                <a:effectLst/>
                <a:latin typeface="+mn-ea"/>
                <a:cs typeface="Times New Roman" panose="02020603050405020304" pitchFamily="18" charset="0"/>
              </a:rPr>
              <a:t>과 </a:t>
            </a:r>
            <a:r>
              <a:rPr lang="ko-KR" altLang="ko-KR" sz="1400" kern="100" dirty="0">
                <a:effectLst/>
                <a:latin typeface="+mn-ea"/>
                <a:cs typeface="Times New Roman" panose="02020603050405020304" pitchFamily="18" charset="0"/>
              </a:rPr>
              <a:t>정책 대응</a:t>
            </a:r>
            <a:endParaRPr lang="ko-KR" altLang="en-US" sz="14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6DB2C7B-B0C5-491A-839D-E0540C6FB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770" y="2017342"/>
            <a:ext cx="5001481" cy="3837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1400" b="1" dirty="0">
                <a:latin typeface="+mn-ea"/>
              </a:rPr>
              <a:t>참고문헌 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1F39425-887E-4F65-9EB4-0091F4940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220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1</a:t>
            </a:r>
            <a:r>
              <a:rPr lang="ko-KR" altLang="en-US" sz="2800" dirty="0"/>
              <a:t>장 </a:t>
            </a:r>
            <a:r>
              <a:rPr lang="ko-KR" altLang="ko-KR" sz="2800" b="1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인공지능은 어디서 출발해서 여기까지 왔나</a:t>
            </a:r>
            <a:r>
              <a:rPr lang="en-US" altLang="ko-KR" sz="2800" b="1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?</a:t>
            </a:r>
            <a:br>
              <a:rPr lang="en-US" altLang="ko-KR" sz="2800" dirty="0"/>
            </a:br>
            <a:r>
              <a:rPr lang="en-US" altLang="ko-KR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5. </a:t>
            </a:r>
            <a:r>
              <a:rPr lang="ko-KR" altLang="en-US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인공지능의 겨울과 기계학습의 등장 및 약진</a:t>
            </a:r>
            <a:br>
              <a:rPr lang="en-US" altLang="ko-KR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</a:br>
            <a:r>
              <a:rPr lang="en-US" altLang="ko-KR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6. </a:t>
            </a: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3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차 황금기</a:t>
            </a: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딥러닝의 압승과 범용인공지능 가능성</a:t>
            </a:r>
            <a:endParaRPr lang="ko-KR" altLang="en-US" sz="24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68905"/>
            <a:ext cx="9603275" cy="4180914"/>
          </a:xfrm>
        </p:spPr>
        <p:txBody>
          <a:bodyPr>
            <a:normAutofit fontScale="85000" lnSpcReduction="20000"/>
          </a:bodyPr>
          <a:lstStyle/>
          <a:p>
            <a:pPr marL="1347788" indent="-1347788">
              <a:buNone/>
            </a:pPr>
            <a:r>
              <a:rPr lang="en-US" altLang="ko-KR" sz="1600" dirty="0">
                <a:latin typeface="+mj-ea"/>
                <a:ea typeface="+mj-ea"/>
              </a:rPr>
              <a:t>     </a:t>
            </a:r>
            <a:r>
              <a:rPr lang="en-US" altLang="ko-KR" sz="1900" dirty="0">
                <a:latin typeface="+mj-ea"/>
                <a:ea typeface="+mj-ea"/>
              </a:rPr>
              <a:t>2) </a:t>
            </a:r>
            <a:r>
              <a:rPr lang="en-US" altLang="ko-KR" sz="1900" b="1" dirty="0">
                <a:solidFill>
                  <a:srgbClr val="FF0000"/>
                </a:solidFill>
                <a:latin typeface="+mj-ea"/>
                <a:ea typeface="+mj-ea"/>
              </a:rPr>
              <a:t>2012 </a:t>
            </a:r>
            <a:r>
              <a:rPr lang="en-US" altLang="ko-KR" sz="1900" b="1" dirty="0">
                <a:latin typeface="+mj-ea"/>
                <a:ea typeface="+mj-ea"/>
              </a:rPr>
              <a:t>ILSVRC</a:t>
            </a:r>
            <a:r>
              <a:rPr lang="ko-KR" altLang="en-US" sz="1900" dirty="0">
                <a:latin typeface="+mj-ea"/>
                <a:ea typeface="+mj-ea"/>
              </a:rPr>
              <a:t>에서 </a:t>
            </a:r>
            <a:r>
              <a:rPr lang="en-US" altLang="ko-KR" sz="1900" b="1" dirty="0">
                <a:latin typeface="+mj-ea"/>
                <a:ea typeface="+mj-ea"/>
              </a:rPr>
              <a:t>CNN </a:t>
            </a:r>
            <a:r>
              <a:rPr lang="ko-KR" altLang="en-US" sz="1900" b="1" dirty="0">
                <a:latin typeface="+mj-ea"/>
                <a:ea typeface="+mj-ea"/>
              </a:rPr>
              <a:t>기반</a:t>
            </a:r>
            <a:r>
              <a:rPr lang="en-US" altLang="ko-KR" sz="1900" b="1" dirty="0">
                <a:latin typeface="+mj-ea"/>
                <a:ea typeface="+mj-ea"/>
              </a:rPr>
              <a:t> </a:t>
            </a:r>
            <a:r>
              <a:rPr lang="en-US" altLang="ko-KR" sz="1900" b="1" dirty="0">
                <a:solidFill>
                  <a:srgbClr val="FF0000"/>
                </a:solidFill>
                <a:latin typeface="+mj-ea"/>
                <a:ea typeface="+mj-ea"/>
              </a:rPr>
              <a:t>‘</a:t>
            </a:r>
            <a:r>
              <a:rPr lang="ko-KR" altLang="en-US" sz="1900" b="1" dirty="0">
                <a:solidFill>
                  <a:srgbClr val="FF0000"/>
                </a:solidFill>
                <a:latin typeface="+mj-ea"/>
                <a:ea typeface="+mj-ea"/>
              </a:rPr>
              <a:t>알렉스넷</a:t>
            </a:r>
            <a:r>
              <a:rPr lang="en-US" altLang="ko-KR" sz="1900" b="1" dirty="0">
                <a:solidFill>
                  <a:srgbClr val="FF0000"/>
                </a:solidFill>
                <a:latin typeface="+mj-ea"/>
                <a:ea typeface="+mj-ea"/>
              </a:rPr>
              <a:t>’</a:t>
            </a:r>
            <a:r>
              <a:rPr lang="ko-KR" altLang="en-US" sz="1900" dirty="0">
                <a:latin typeface="+mj-ea"/>
                <a:ea typeface="+mj-ea"/>
              </a:rPr>
              <a:t>이 우승</a:t>
            </a:r>
            <a:endParaRPr lang="en-US" altLang="ko-KR" sz="1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347788" indent="-1347788">
              <a:buNone/>
            </a:pPr>
            <a:r>
              <a:rPr lang="en-US" altLang="ko-KR" sz="1900" dirty="0">
                <a:latin typeface="+mj-ea"/>
                <a:ea typeface="+mj-ea"/>
              </a:rPr>
              <a:t>        </a:t>
            </a:r>
            <a:r>
              <a:rPr lang="en-US" altLang="ko-KR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lang="ko-KR" altLang="en-US" sz="1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알렉스넷</a:t>
            </a:r>
            <a:r>
              <a:rPr lang="en-US" altLang="ko-KR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크리제프스키</a:t>
            </a:r>
            <a:r>
              <a:rPr lang="en-US" altLang="ko-KR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서스케버</a:t>
            </a:r>
            <a:r>
              <a:rPr lang="en-US" altLang="ko-KR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&amp; </a:t>
            </a:r>
            <a:r>
              <a:rPr lang="ko-KR" altLang="en-US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힌튼</a:t>
            </a:r>
            <a:r>
              <a:rPr lang="en-US" altLang="ko-KR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(2012)</a:t>
            </a:r>
            <a:r>
              <a:rPr lang="ko-KR" altLang="en-US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</a:t>
            </a:r>
            <a:r>
              <a:rPr lang="en-US" altLang="ko-KR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제작한</a:t>
            </a:r>
            <a:r>
              <a:rPr lang="en-US" altLang="ko-KR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컴퓨터 비전 인공지능 </a:t>
            </a:r>
            <a:endParaRPr lang="en-US" altLang="ko-KR" sz="1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347788" indent="-1347788">
              <a:buNone/>
            </a:pPr>
            <a:r>
              <a:rPr lang="en-US" altLang="ko-KR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</a:t>
            </a:r>
            <a:r>
              <a:rPr lang="ko-KR" altLang="ko-KR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ⓐ</a:t>
            </a:r>
            <a:r>
              <a:rPr lang="en-US" altLang="ko-KR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구조</a:t>
            </a:r>
            <a:r>
              <a:rPr lang="en-US" altLang="ko-KR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r>
              <a:rPr lang="ko-KR" altLang="en-US" sz="1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 신경망</a:t>
            </a:r>
            <a:r>
              <a:rPr lang="en-US" altLang="ko-KR" sz="1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+GPU</a:t>
            </a:r>
            <a:r>
              <a:rPr lang="ko-KR" altLang="en-US" sz="1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기반 컴퓨팅</a:t>
            </a:r>
            <a:r>
              <a:rPr lang="en-US" altLang="ko-KR" sz="1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+CNN</a:t>
            </a:r>
          </a:p>
          <a:p>
            <a:pPr marL="1347788" indent="-1347788">
              <a:buNone/>
            </a:pPr>
            <a:r>
              <a:rPr lang="en-US" altLang="ko-KR" sz="1900" dirty="0">
                <a:latin typeface="+mj-ea"/>
                <a:ea typeface="+mj-ea"/>
              </a:rPr>
              <a:t>           ⓑ </a:t>
            </a:r>
            <a:r>
              <a:rPr lang="ko-KR" altLang="en-US" sz="1900" dirty="0">
                <a:latin typeface="+mj-ea"/>
                <a:ea typeface="+mj-ea"/>
              </a:rPr>
              <a:t>성능</a:t>
            </a:r>
            <a:r>
              <a:rPr lang="en-US" altLang="ko-KR" sz="1900" dirty="0">
                <a:latin typeface="+mj-ea"/>
                <a:ea typeface="+mj-ea"/>
              </a:rPr>
              <a:t>: </a:t>
            </a:r>
            <a:r>
              <a:rPr lang="ko-KR" altLang="en-US" sz="1900" dirty="0">
                <a:latin typeface="+mj-ea"/>
                <a:ea typeface="+mj-ea"/>
              </a:rPr>
              <a:t>오류율을 </a:t>
            </a:r>
            <a:r>
              <a:rPr lang="en-US" altLang="ko-KR" sz="1900" dirty="0">
                <a:latin typeface="+mj-ea"/>
                <a:ea typeface="+mj-ea"/>
              </a:rPr>
              <a:t>26%</a:t>
            </a:r>
            <a:r>
              <a:rPr lang="ko-KR" altLang="en-US" sz="1900" dirty="0">
                <a:latin typeface="+mj-ea"/>
                <a:ea typeface="+mj-ea"/>
              </a:rPr>
              <a:t>에서 </a:t>
            </a:r>
            <a:r>
              <a:rPr lang="en-US" altLang="ko-KR" sz="1900" dirty="0">
                <a:latin typeface="+mj-ea"/>
                <a:ea typeface="+mj-ea"/>
              </a:rPr>
              <a:t>16%</a:t>
            </a:r>
            <a:r>
              <a:rPr lang="ko-KR" altLang="en-US" sz="1900" dirty="0">
                <a:latin typeface="+mj-ea"/>
                <a:ea typeface="+mj-ea"/>
              </a:rPr>
              <a:t>로 축소</a:t>
            </a:r>
            <a:r>
              <a:rPr lang="en-US" altLang="ko-KR" sz="1900" dirty="0">
                <a:latin typeface="+mj-ea"/>
                <a:ea typeface="+mj-ea"/>
              </a:rPr>
              <a:t>(cf. </a:t>
            </a:r>
            <a:r>
              <a:rPr lang="ko-KR" altLang="en-US" sz="1900" dirty="0">
                <a:latin typeface="+mj-ea"/>
                <a:ea typeface="+mj-ea"/>
              </a:rPr>
              <a:t>과거</a:t>
            </a:r>
            <a:r>
              <a:rPr lang="en-US" altLang="ko-KR" sz="1900" dirty="0">
                <a:latin typeface="+mj-ea"/>
                <a:ea typeface="+mj-ea"/>
              </a:rPr>
              <a:t> </a:t>
            </a:r>
            <a:r>
              <a:rPr lang="ko-KR" altLang="en-US" sz="1900" dirty="0">
                <a:latin typeface="+mj-ea"/>
                <a:ea typeface="+mj-ea"/>
              </a:rPr>
              <a:t>알고리즘들은 오류율 </a:t>
            </a:r>
            <a:r>
              <a:rPr lang="en-US" altLang="ko-KR" sz="1900" dirty="0">
                <a:latin typeface="+mj-ea"/>
                <a:ea typeface="+mj-ea"/>
              </a:rPr>
              <a:t>0.1% </a:t>
            </a:r>
            <a:r>
              <a:rPr lang="ko-KR" altLang="en-US" sz="1900" dirty="0">
                <a:latin typeface="+mj-ea"/>
                <a:ea typeface="+mj-ea"/>
              </a:rPr>
              <a:t>축소도 어려웠다</a:t>
            </a:r>
            <a:r>
              <a:rPr lang="en-US" altLang="ko-KR" sz="1900" dirty="0">
                <a:latin typeface="+mj-ea"/>
                <a:ea typeface="+mj-ea"/>
              </a:rPr>
              <a:t>) </a:t>
            </a:r>
          </a:p>
          <a:p>
            <a:pPr marL="1347788" indent="-1347788">
              <a:buNone/>
            </a:pPr>
            <a:r>
              <a:rPr lang="en-US" altLang="ko-KR" sz="1900" dirty="0">
                <a:latin typeface="+mj-ea"/>
                <a:ea typeface="+mj-ea"/>
              </a:rPr>
              <a:t>     3) </a:t>
            </a:r>
            <a:r>
              <a:rPr lang="en-US" altLang="ko-KR" sz="1900" dirty="0">
                <a:solidFill>
                  <a:srgbClr val="FF0000"/>
                </a:solidFill>
                <a:latin typeface="+mj-ea"/>
                <a:ea typeface="+mj-ea"/>
              </a:rPr>
              <a:t>2013</a:t>
            </a:r>
            <a:r>
              <a:rPr lang="ko-KR" altLang="en-US" sz="1900" dirty="0">
                <a:solidFill>
                  <a:srgbClr val="FF0000"/>
                </a:solidFill>
                <a:latin typeface="+mj-ea"/>
                <a:ea typeface="+mj-ea"/>
              </a:rPr>
              <a:t>년 이후</a:t>
            </a:r>
            <a:r>
              <a:rPr lang="en-US" altLang="ko-KR" sz="1900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ko-KR" sz="1900" dirty="0">
                <a:latin typeface="+mj-ea"/>
                <a:ea typeface="+mj-ea"/>
              </a:rPr>
              <a:t>ILSVRC</a:t>
            </a:r>
            <a:r>
              <a:rPr lang="ko-KR" altLang="en-US" sz="1900" dirty="0">
                <a:latin typeface="+mj-ea"/>
                <a:ea typeface="+mj-ea"/>
              </a:rPr>
              <a:t>에서는 </a:t>
            </a:r>
            <a:r>
              <a:rPr lang="en-US" altLang="ko-KR" sz="1900" dirty="0">
                <a:solidFill>
                  <a:srgbClr val="FF0000"/>
                </a:solidFill>
                <a:latin typeface="+mj-ea"/>
                <a:ea typeface="+mj-ea"/>
              </a:rPr>
              <a:t>CNN </a:t>
            </a:r>
            <a:r>
              <a:rPr lang="ko-KR" altLang="en-US" sz="1900" dirty="0">
                <a:solidFill>
                  <a:srgbClr val="FF0000"/>
                </a:solidFill>
                <a:latin typeface="+mj-ea"/>
                <a:ea typeface="+mj-ea"/>
              </a:rPr>
              <a:t>기반</a:t>
            </a:r>
            <a:r>
              <a:rPr lang="en-US" altLang="ko-KR" sz="1900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ko-KR" altLang="en-US" sz="1900" dirty="0">
                <a:solidFill>
                  <a:srgbClr val="FF0000"/>
                </a:solidFill>
                <a:latin typeface="+mj-ea"/>
                <a:ea typeface="+mj-ea"/>
              </a:rPr>
              <a:t>딥러닝 알고리즘들</a:t>
            </a:r>
            <a:r>
              <a:rPr lang="ko-KR" altLang="en-US" sz="1900" dirty="0">
                <a:latin typeface="+mj-ea"/>
                <a:ea typeface="+mj-ea"/>
              </a:rPr>
              <a:t>이 모두 </a:t>
            </a:r>
            <a:r>
              <a:rPr lang="ko-KR" altLang="en-US" sz="1900" dirty="0">
                <a:solidFill>
                  <a:srgbClr val="FF0000"/>
                </a:solidFill>
                <a:latin typeface="+mj-ea"/>
                <a:ea typeface="+mj-ea"/>
              </a:rPr>
              <a:t>우승</a:t>
            </a:r>
            <a:endParaRPr lang="en-US" altLang="ko-KR" sz="1900" dirty="0">
              <a:latin typeface="+mj-ea"/>
              <a:ea typeface="+mj-ea"/>
            </a:endParaRPr>
          </a:p>
          <a:p>
            <a:pPr marL="1347788" indent="-1347788">
              <a:buNone/>
            </a:pPr>
            <a:r>
              <a:rPr lang="en-US" altLang="ko-KR" sz="1900" dirty="0">
                <a:latin typeface="+mj-ea"/>
                <a:ea typeface="+mj-ea"/>
              </a:rPr>
              <a:t>        </a:t>
            </a:r>
            <a:r>
              <a:rPr lang="en-US" altLang="ko-KR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lang="ko-KR" altLang="en-US" sz="19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에스이넷</a:t>
            </a:r>
            <a:r>
              <a:rPr lang="en-US" altLang="ko-KR" sz="1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(2017)</a:t>
            </a:r>
            <a:r>
              <a:rPr lang="en-US" altLang="ko-KR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오류율 </a:t>
            </a:r>
            <a:r>
              <a:rPr lang="en-US" altLang="ko-KR" sz="1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2.3% </a:t>
            </a:r>
            <a:r>
              <a:rPr lang="ko-KR" altLang="en-US" sz="1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이하</a:t>
            </a:r>
            <a:r>
              <a:rPr lang="en-US" altLang="ko-KR" sz="1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사람 오류율</a:t>
            </a:r>
            <a:r>
              <a:rPr lang="en-US" altLang="ko-KR" sz="1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(5%)</a:t>
            </a:r>
            <a:r>
              <a:rPr lang="ko-KR" altLang="en-US" sz="19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절반 이하 </a:t>
            </a:r>
            <a:r>
              <a:rPr lang="ko-KR" altLang="en-US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기록 우승</a:t>
            </a:r>
            <a:r>
              <a:rPr lang="en-US" altLang="ko-KR" sz="1900" dirty="0">
                <a:latin typeface="+mj-ea"/>
                <a:ea typeface="+mj-ea"/>
              </a:rPr>
              <a:t> </a:t>
            </a:r>
          </a:p>
          <a:p>
            <a:pPr marL="1347788" indent="-1347788">
              <a:buNone/>
            </a:pPr>
            <a:r>
              <a:rPr lang="en-US" altLang="ko-KR" sz="2400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6.2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3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차 황금기의 개화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차 산업혁명 시대의 출발 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347788" indent="-13477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en-US" altLang="ko-KR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1) </a:t>
            </a:r>
            <a:r>
              <a:rPr lang="ko-KR" altLang="en-US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학계에서 기업으로 연구 중심 전환</a:t>
            </a:r>
            <a:endParaRPr lang="en-US" altLang="ko-KR" sz="1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347788" indent="-1347788">
              <a:buNone/>
            </a:pPr>
            <a:r>
              <a:rPr lang="en-US" altLang="ko-KR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① </a:t>
            </a:r>
            <a:r>
              <a:rPr lang="ko-KR" altLang="en-US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구글</a:t>
            </a:r>
            <a:r>
              <a:rPr lang="en-US" altLang="ko-KR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IBM, MS </a:t>
            </a:r>
            <a:r>
              <a:rPr lang="ko-KR" altLang="en-US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등이</a:t>
            </a:r>
            <a:r>
              <a:rPr lang="en-US" altLang="ko-KR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신경망 이용 </a:t>
            </a:r>
            <a:r>
              <a:rPr lang="en-US" altLang="ko-KR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음성 인식</a:t>
            </a:r>
            <a:r>
              <a:rPr lang="en-US" altLang="ko-KR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연구에 박차를 가하면서 연구 붐 시작</a:t>
            </a:r>
            <a:endParaRPr lang="en-US" altLang="ko-KR" sz="1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347788" indent="-1347788">
              <a:buNone/>
            </a:pPr>
            <a:r>
              <a:rPr lang="en-US" altLang="ko-KR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ⓐ </a:t>
            </a:r>
            <a:r>
              <a:rPr lang="ko-KR" altLang="en-US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구글 </a:t>
            </a:r>
            <a:r>
              <a:rPr lang="en-US" altLang="ko-KR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&amp; </a:t>
            </a:r>
            <a:r>
              <a:rPr lang="ko-KR" altLang="en-US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응</a:t>
            </a:r>
            <a:r>
              <a:rPr lang="en-US" altLang="ko-KR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(2012): </a:t>
            </a:r>
            <a:r>
              <a:rPr lang="ko-KR" altLang="en-US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컴퓨터가 </a:t>
            </a:r>
            <a:r>
              <a:rPr lang="en-US" altLang="ko-KR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레이블 없는 데이터</a:t>
            </a:r>
            <a:r>
              <a:rPr lang="en-US" altLang="ko-KR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학습해서 사람과 고양이 사진 분류</a:t>
            </a:r>
            <a:endParaRPr lang="en-US" altLang="ko-KR" sz="1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5713" indent="-1255713">
              <a:buNone/>
            </a:pPr>
            <a:r>
              <a:rPr lang="en-US" altLang="ko-KR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ⓑ </a:t>
            </a:r>
            <a:r>
              <a:rPr lang="ko-KR" altLang="en-US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구글</a:t>
            </a:r>
            <a:r>
              <a:rPr lang="en-US" altLang="ko-KR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인공지능 비서 </a:t>
            </a:r>
            <a:r>
              <a:rPr lang="en-US" altLang="ko-KR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나우</a:t>
            </a:r>
            <a:r>
              <a:rPr lang="en-US" altLang="ko-KR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(Now)”(2012)/ </a:t>
            </a:r>
            <a:r>
              <a:rPr lang="ko-KR" altLang="en-US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캡션 제너레이션</a:t>
            </a:r>
            <a:r>
              <a:rPr lang="en-US" altLang="ko-KR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(2014)/ </a:t>
            </a:r>
            <a:r>
              <a:rPr lang="ko-KR" altLang="en-US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기계번역 구글번역기</a:t>
            </a:r>
            <a:r>
              <a:rPr lang="en-US" altLang="ko-KR" sz="1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(2016)</a:t>
            </a:r>
            <a:endParaRPr lang="en-US" altLang="ko-KR" sz="1900" dirty="0">
              <a:latin typeface="+mj-ea"/>
              <a:ea typeface="+mj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5E58C8F-5E0F-4AD3-9668-0EA893251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358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1</a:t>
            </a:r>
            <a:r>
              <a:rPr lang="ko-KR" altLang="en-US" sz="2800" dirty="0"/>
              <a:t>장 </a:t>
            </a:r>
            <a:r>
              <a:rPr lang="ko-KR" altLang="ko-KR" sz="2800" b="1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인공지능은 어디서 출발해서 여기까지 왔나</a:t>
            </a:r>
            <a:r>
              <a:rPr lang="en-US" altLang="ko-KR" sz="2800" b="1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?</a:t>
            </a:r>
            <a:br>
              <a:rPr lang="en-US" altLang="ko-KR" sz="2800" dirty="0"/>
            </a:br>
            <a:r>
              <a:rPr lang="en-US" altLang="ko-KR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6. </a:t>
            </a: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3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차 황금기</a:t>
            </a: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딥러닝의 압승과 </a:t>
            </a: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AGI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 가능성</a:t>
            </a:r>
            <a:endParaRPr lang="ko-KR" altLang="en-US" sz="24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2863"/>
            <a:ext cx="9603275" cy="4467725"/>
          </a:xfrm>
        </p:spPr>
        <p:txBody>
          <a:bodyPr>
            <a:normAutofit fontScale="92500" lnSpcReduction="20000"/>
          </a:bodyPr>
          <a:lstStyle/>
          <a:p>
            <a:pPr marL="1347788" indent="-1347788">
              <a:buNone/>
            </a:pP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2</a:t>
            </a:r>
            <a:r>
              <a:rPr lang="en-US" altLang="ko-KR" sz="1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4</a:t>
            </a:r>
            <a:r>
              <a:rPr lang="ko-KR" altLang="en-US" sz="1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차 산업혁명 시대의</a:t>
            </a:r>
            <a:r>
              <a:rPr lang="en-US" altLang="ko-KR" sz="1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출발</a:t>
            </a:r>
            <a:r>
              <a:rPr lang="en-US" altLang="ko-KR" sz="1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(WEF, 2016)</a:t>
            </a:r>
          </a:p>
          <a:p>
            <a:pPr marL="1255713" indent="-1255713">
              <a:buNone/>
            </a:pP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① 4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차 산업혁명 핵심기술 중 하나로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인공지능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기술 지목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인공지능이 사람 두뇌를 대체할 것</a:t>
            </a:r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347788" indent="-1347788">
              <a:buNone/>
            </a:pP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② 디지털화와 인공지능 발달로 경제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사회적 진보 가능성이 높다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1347788" indent="-1347788">
              <a:buNone/>
            </a:pP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③ 인공지능 기술 포함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와해성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(disruption)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신기술들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특이점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 발생시킬 수 있다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255713" indent="-1255713">
              <a:buNone/>
            </a:pP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④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인공지능 투자의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재폭발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GAFA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포함한 테크 기업들의 투자 붐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+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범 세계적인 이목 집중</a:t>
            </a:r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5713" indent="-1255713">
              <a:buNone/>
            </a:pPr>
            <a:r>
              <a:rPr lang="en-US" altLang="ko-KR" sz="22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6.3</a:t>
            </a:r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알파고 시리즈</a:t>
            </a: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와 </a:t>
            </a:r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AGI </a:t>
            </a: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가능성</a:t>
            </a:r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1255713" indent="-125571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1) </a:t>
            </a:r>
            <a:r>
              <a:rPr lang="ko-KR" altLang="en-US" sz="1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알파고</a:t>
            </a:r>
            <a:r>
              <a:rPr lang="en-US" altLang="ko-KR" sz="1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판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(2015):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딥마인드가 개발한 최초 바둑인공지능으로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유럽챔피언 판 후이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단에게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전승</a:t>
            </a:r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5713" indent="-1255713">
              <a:buNone/>
            </a:pP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2) </a:t>
            </a:r>
            <a:r>
              <a:rPr lang="ko-KR" altLang="en-US" sz="1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알파고</a:t>
            </a:r>
            <a:r>
              <a:rPr lang="en-US" altLang="ko-KR" sz="1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리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(2016.3):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한국 이세돌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단을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4:1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 꺾은 알파고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 기보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16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만 건 학습 후 대국</a:t>
            </a:r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5713" indent="-1255713">
              <a:buNone/>
            </a:pP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CNN</a:t>
            </a:r>
            <a:r>
              <a:rPr lang="ko-KR" altLang="en-US" sz="1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신경망 </a:t>
            </a:r>
            <a:r>
              <a:rPr lang="en-US" altLang="ko-KR" sz="1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12</a:t>
            </a:r>
            <a:r>
              <a:rPr lang="ko-KR" altLang="en-US" sz="1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+</a:t>
            </a:r>
            <a:r>
              <a:rPr lang="en-US" altLang="ko-KR" sz="1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TPU 48</a:t>
            </a:r>
            <a:r>
              <a:rPr lang="ko-KR" altLang="en-US" sz="1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 사용 분산 시스템</a:t>
            </a:r>
            <a:r>
              <a:rPr lang="en-US" altLang="ko-KR" sz="1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사람들 기보 </a:t>
            </a:r>
            <a:r>
              <a:rPr lang="ko-KR" altLang="en-US" sz="1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지도학습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+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자체 게임 </a:t>
            </a:r>
            <a:r>
              <a:rPr lang="ko-KR" altLang="en-US" sz="1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강화학습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1255713" indent="-1255713">
              <a:buNone/>
            </a:pP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3) </a:t>
            </a:r>
            <a:r>
              <a:rPr lang="ko-KR" altLang="en-US" sz="1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알파고</a:t>
            </a:r>
            <a:r>
              <a:rPr lang="en-US" altLang="ko-KR" sz="1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마스터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(2017.5):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중국 커제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세계 랭킹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위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3:0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으로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완파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3275" indent="-803275">
              <a:buNone/>
            </a:pP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① </a:t>
            </a:r>
            <a:r>
              <a:rPr lang="en-US" altLang="ko-KR" sz="1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CNN </a:t>
            </a:r>
            <a:r>
              <a:rPr lang="ko-KR" altLang="en-US" sz="1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신경망 </a:t>
            </a:r>
            <a:r>
              <a:rPr lang="en-US" altLang="ko-KR" sz="1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40</a:t>
            </a:r>
            <a:r>
              <a:rPr lang="ko-KR" altLang="en-US" sz="1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</a:t>
            </a:r>
            <a:r>
              <a:rPr lang="en-US" altLang="ko-KR" sz="1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+TPU 4</a:t>
            </a:r>
            <a:r>
              <a:rPr lang="ko-KR" altLang="en-US" sz="1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사용 </a:t>
            </a:r>
            <a:r>
              <a:rPr lang="ko-KR" altLang="en-US" sz="1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단일 컴퓨터 시스템</a:t>
            </a:r>
            <a:r>
              <a:rPr lang="en-US" altLang="ko-KR" sz="1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② </a:t>
            </a:r>
            <a:r>
              <a:rPr lang="ko-KR" altLang="en-US" sz="1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독자적 강화학습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만으로 학습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의사결정 능력 향상 </a:t>
            </a:r>
            <a:r>
              <a:rPr lang="ko-KR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컴퓨팅 파워 사용의 획기적 절감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실현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6AE5FCF-8805-4174-92D5-F84D5CD1C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880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1</a:t>
            </a:r>
            <a:r>
              <a:rPr lang="ko-KR" altLang="en-US" sz="2800" dirty="0"/>
              <a:t>장 </a:t>
            </a:r>
            <a:r>
              <a:rPr lang="ko-KR" altLang="ko-KR" sz="2800" b="1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인공지능은 어디서 출발해서 여기까지 왔나</a:t>
            </a:r>
            <a:r>
              <a:rPr lang="en-US" altLang="ko-KR" sz="2800" b="1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?</a:t>
            </a:r>
            <a:br>
              <a:rPr lang="en-US" altLang="ko-KR" sz="2800" dirty="0"/>
            </a:br>
            <a:r>
              <a:rPr lang="en-US" altLang="ko-KR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6. </a:t>
            </a: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3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차 황금기</a:t>
            </a: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딥러닝의 압승과 </a:t>
            </a: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AGI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 가능성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32605"/>
            <a:ext cx="9603275" cy="4117214"/>
          </a:xfrm>
        </p:spPr>
        <p:txBody>
          <a:bodyPr>
            <a:normAutofit/>
          </a:bodyPr>
          <a:lstStyle/>
          <a:p>
            <a:pPr marL="1255713" indent="-125571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4)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알파고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제로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(2017.10):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알파고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리에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100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100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승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알파고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마스터에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89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승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11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패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95350" indent="-8953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사람의 기보에 의한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지도학습 없이 바둑 규칙만으로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72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시간 학습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한 후 대국에서 승리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②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빅데이터를 통한 지도학습이 필요 없는 인공지능의 탄생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5713" indent="-125571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5)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알파</a:t>
            </a: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제로</a:t>
            </a:r>
            <a:r>
              <a:rPr lang="en-US" altLang="ko-KR" sz="16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(2018.12):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하나로 바둑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체스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일본장기 등을 모두 할 수 있는 범용알고리즘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5713" indent="-125571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인용 완전 정보 보드게임 모두를 할 수 있는 범용성을 강화한 알고리즘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– AGI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 보다 더 접근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5713" indent="-125571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완전 정보 게임에서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는 더 이상 사람의 개입이 전혀 없이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사람의 한계를 추월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하는 상태 도달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5713" indent="-125571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한계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플레이어 수가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인으로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고정된 완전 정보 하 학습 및 의사결정에서만 작동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5713" indent="-125571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④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한계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2: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불확실성 하 불완전 정보 하의 사람의 지능에 의한 최적 의사결정과는 비교 불가능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95350" indent="-8953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ADB3341-F25C-4D6F-957A-A862CC929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549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1</a:t>
            </a:r>
            <a:r>
              <a:rPr lang="ko-KR" altLang="en-US" sz="2800" dirty="0"/>
              <a:t>장 </a:t>
            </a:r>
            <a:r>
              <a:rPr lang="ko-KR" altLang="ko-KR" sz="2800" b="1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인공지능은 어디서 출발해서 여기까지 왔나</a:t>
            </a:r>
            <a:r>
              <a:rPr lang="en-US" altLang="ko-KR" sz="2800" b="1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?</a:t>
            </a:r>
            <a:br>
              <a:rPr lang="en-US" altLang="ko-KR" sz="2800" dirty="0"/>
            </a:br>
            <a:r>
              <a:rPr lang="en-US" altLang="ko-KR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6. </a:t>
            </a: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3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차 황금기</a:t>
            </a: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딥러닝의 압승과 </a:t>
            </a: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AGI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 가능성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32605"/>
            <a:ext cx="9603275" cy="4117214"/>
          </a:xfrm>
        </p:spPr>
        <p:txBody>
          <a:bodyPr>
            <a:normAutofit lnSpcReduction="10000"/>
          </a:bodyPr>
          <a:lstStyle/>
          <a:p>
            <a:pPr marL="1255713" indent="-125571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6)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알파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6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폴드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(2018.12):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알파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제로 기술을 적용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단백질 접힘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(folding)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구조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파악하는 인공지능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347788" indent="-13477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멕시코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칸쿤에서 개최된 단백질 구조 예측 경연대회에서 인간 전문가들을 누르고 압승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347788" indent="-13477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ⓐ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문제로 제출된  단백질 구조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43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중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25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정확히 예측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(cf. 2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위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예측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1347788" indent="-13477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③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의의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인공지능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기술의 영역을 게임에서 인류의 난제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날씨 예측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기후 모델링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자연어 이해 등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 확장할 가능성 시사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347788" indent="-13477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7)</a:t>
            </a:r>
            <a:r>
              <a:rPr lang="en-US" altLang="ko-KR" sz="16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알파</a:t>
            </a: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스타</a:t>
            </a:r>
            <a:r>
              <a:rPr lang="en-US" altLang="ko-KR" sz="16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(2019.1): (</a:t>
            </a:r>
            <a:r>
              <a:rPr lang="ko-KR" altLang="en-US" sz="16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온라인</a:t>
            </a:r>
            <a:r>
              <a:rPr lang="en-US" altLang="ko-KR" sz="16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6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게임 인공지능</a:t>
            </a:r>
            <a:endParaRPr lang="en-US" altLang="ko-KR" sz="16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95350" indent="-8953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① 1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주일 간 사람이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200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년간 학습할 분량을 학습한 후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스타크래프트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2’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게임에서 평균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분에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회 꼴로 중상위권 유럽 프로게이머들인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TLO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와 마나에게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승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패 승리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895350" indent="-8953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②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게임 서버 </a:t>
            </a:r>
            <a:r>
              <a:rPr lang="ko-KR" altLang="en-US" sz="16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배틀넷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에서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최고 레벨인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그랜드 마스터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상위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0.2%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 해당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)’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지위 획득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2019.10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895350" indent="-8953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③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의의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불확실성 하 불완전 정보 게임들에서도 사람 지능과 대등하거나 월등한 역량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 과시 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95350" indent="-8953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④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한계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현실의 상황은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게임이론으로 설명할 수 없는 환경과 변수가 많으므로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아직도 길이 멀다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347788" indent="-1347788">
              <a:buNone/>
            </a:pP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5713" indent="-1255713">
              <a:buNone/>
            </a:pP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5713" indent="-1255713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2C8D8F7-2325-41F8-9C05-FD8AF008E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223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2</a:t>
            </a:r>
            <a:r>
              <a:rPr lang="ko-KR" altLang="en-US" sz="2800" dirty="0"/>
              <a:t>장 기계는 어떤 방법으로 지능을 가지게 되나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2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1. </a:t>
            </a:r>
            <a:r>
              <a:rPr lang="ko-KR" altLang="en-US" sz="22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사람처럼 </a:t>
            </a:r>
            <a:r>
              <a:rPr lang="en-US" altLang="ko-KR" sz="22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‘</a:t>
            </a:r>
            <a:r>
              <a:rPr lang="ko-KR" altLang="en-US" sz="22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스스로 판단하고 움직이는 기계의 첫 기술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32604"/>
            <a:ext cx="9603275" cy="4925395"/>
          </a:xfrm>
        </p:spPr>
        <p:txBody>
          <a:bodyPr>
            <a:normAutofit/>
          </a:bodyPr>
          <a:lstStyle/>
          <a:p>
            <a:pPr marL="1347788" indent="-1347788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1.1</a:t>
            </a:r>
            <a:r>
              <a:rPr lang="en-US" altLang="ko-KR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자크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보캉송의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자동인형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플루트 연주자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’(1737)</a:t>
            </a:r>
          </a:p>
          <a:p>
            <a:pPr marL="628650" indent="-6286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1)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사람처럼 음악 한 곡을 완주할 수 있는 자동인형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 개입 없이 사람의 행동을 완벽하게 구사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95350" indent="-895350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1.2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작동원리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163638" indent="-1163638">
              <a:buNone/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나무와 판지에 대리석처럼 보이게 색칠하고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손가락 끝에 가죽을 붙여 플루트 구멍을 막는 방법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95350" indent="-8953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①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두 개 회전축을 이용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바람을 불어 넣는 세기를 조절하고 원통을 회전시켜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축에 달린 징이 스프링 달린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15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 레버들을 누르고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레버가 쇠사슬과 철선으로 연결된 자동인형 각 부분 작동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95350" indent="-8953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②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레버들이 손가락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입술을 움직이고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플루트에 들어가는 입김 세기와 혀 위치를 조정하여 공기 흐름을 조절해서 완벽하게 악곡을 연주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원통에서 징의 위치 조정 시 연주 곡목 변경가능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95350" indent="-8953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2)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에너지원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기계식 태엽장치들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3)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의의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사람의 행동을 모사하는 사람 같은 기계를 만들려는 모색의 첫 실체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7743F8C-5F2A-4B10-B7C1-48A5C5C91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12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2</a:t>
            </a:r>
            <a:r>
              <a:rPr lang="ko-KR" altLang="en-US" sz="2800" dirty="0"/>
              <a:t>장 기계는 어떤 방법으로 지능을 가지게 되나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dirty="0"/>
              <a:t> </a:t>
            </a: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2.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스스로 판단하고 움직이는 기계의 기술 발전 양상</a:t>
            </a:r>
            <a:endParaRPr lang="ko-KR" altLang="en-US" sz="24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32605"/>
            <a:ext cx="9603275" cy="4117214"/>
          </a:xfrm>
        </p:spPr>
        <p:txBody>
          <a:bodyPr>
            <a:normAutofit/>
          </a:bodyPr>
          <a:lstStyle/>
          <a:p>
            <a:pPr marL="1163638" indent="-1163638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2.1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인공지능 기술의 발달 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1)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순서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규칙 기반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인공지능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1950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년대 후반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-1980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년대 초반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기계학습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인공지능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1980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년대 후반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-2000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년대 후반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딥러닝 기반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인공지능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2010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년대 초반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현재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2)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인공지능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기계학습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딥러닝의 관계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163638" indent="-1163638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4" name="다이어그램 3">
            <a:extLst>
              <a:ext uri="{FF2B5EF4-FFF2-40B4-BE49-F238E27FC236}">
                <a16:creationId xmlns:a16="http://schemas.microsoft.com/office/drawing/2014/main" id="{D6064500-80F7-4496-9B45-1C2C52DFAA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403979"/>
              </p:ext>
            </p:extLst>
          </p:nvPr>
        </p:nvGraphicFramePr>
        <p:xfrm>
          <a:off x="1914438" y="3639126"/>
          <a:ext cx="5631671" cy="1782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A0B21DD-9C1C-433B-9A7E-51D4F00B3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553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2</a:t>
            </a:r>
            <a:r>
              <a:rPr lang="ko-KR" altLang="en-US" sz="2800" dirty="0"/>
              <a:t>장 기계는 어떤 방법으로 지능을 가지게 되나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800" dirty="0"/>
              <a:t> </a:t>
            </a: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2.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스스로 판단하고 움직이는 기계의 기술 발전 양상</a:t>
            </a:r>
            <a:endParaRPr lang="ko-KR" altLang="en-US" sz="24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32605"/>
            <a:ext cx="9603275" cy="4117214"/>
          </a:xfrm>
        </p:spPr>
        <p:txBody>
          <a:bodyPr>
            <a:normAutofit/>
          </a:bodyPr>
          <a:lstStyle/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①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규칙 기반 인공지능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</a:p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ⓐ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규칙 엔진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추론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검색 기반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 ⓑ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전문가 시스템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컴퓨터 주입 전문지식 기반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ⓒ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통계 알고리즘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– 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의미론적 검색 정보로 검색 결과를 향상시키는 지식 그래프 등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기계학습 인공지능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ⓐ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비 신경망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인공지능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의사결정 트리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귀납적 논리 프로그래밍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베이지안 네트워크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SVM</a:t>
            </a:r>
          </a:p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ⓑ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신경망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인공지능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다층</a:t>
            </a: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심층</a:t>
            </a: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신경망</a:t>
            </a: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딥러닝 등</a:t>
            </a:r>
            <a:endParaRPr lang="en-US" altLang="ko-KR" sz="16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딥러닝</a:t>
            </a:r>
            <a:r>
              <a:rPr lang="en-US" altLang="ko-KR" sz="16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인공지능과 기계학습의 대세</a:t>
            </a:r>
            <a:endParaRPr lang="en-US" altLang="ko-KR" sz="16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ⓐ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빅데이터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+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병렬처리 컴퓨팅 파워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(GPU, TPU)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혁신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+ DNN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학습 상 한계와 문제점 극복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ⓑ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종류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CNN, RNN, LSTM, GAN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8CF6E01-5013-4427-ABD3-F55EC183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45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97164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2</a:t>
            </a:r>
            <a:r>
              <a:rPr lang="ko-KR" altLang="en-US" sz="2800" dirty="0"/>
              <a:t>장 기계는 어떤 방법으로 지능을 가지게 되나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3. </a:t>
            </a:r>
            <a:r>
              <a:rPr lang="ko-KR" altLang="en-US" sz="2400" kern="100" dirty="0" err="1">
                <a:ea typeface="맑은 고딕" panose="020B0503020000020004" pitchFamily="50" charset="-127"/>
                <a:cs typeface="Times New Roman" panose="02020603050405020304" pitchFamily="18" charset="0"/>
              </a:rPr>
              <a:t>기호〮논리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 주입에 의한 기계 지능 제작 기술</a:t>
            </a:r>
            <a:endParaRPr lang="ko-KR" altLang="en-US" sz="24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32605"/>
            <a:ext cx="9603275" cy="4117214"/>
          </a:xfrm>
        </p:spPr>
        <p:txBody>
          <a:bodyPr>
            <a:normAutofit/>
          </a:bodyPr>
          <a:lstStyle/>
          <a:p>
            <a:pPr marL="1163638" indent="-1163638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3.1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컴퓨터의 발명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1)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튜링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1936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컴퓨터 기본원리 제시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하고 위 원리에 따라 만들어질 기계를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튜링 </a:t>
            </a:r>
            <a:r>
              <a:rPr lang="ko-KR" altLang="en-US" sz="16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머신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이라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명명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28650" indent="-6286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2)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현대 컴퓨터의 발명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(1940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년대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폰 노이만이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폰 노이만 구조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 저장방식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라는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현대 컴퓨터의 기본 아키텍처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제시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윌크스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(1949)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세계 최초의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폰 노이만 구조 가진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컴퓨터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EDSAC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발명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163638" indent="-1163638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3.2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기호주의 가설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1)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마음은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정보처리 과정의 산물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①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사람의 두뇌와 마음에서 일어나는 일들도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기계적 계산과정을 통해서 설명할 수 있을 것이다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2)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사람과 컴퓨터는 모두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기호 조작 시스템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.[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인지과학자들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①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사람이 문제 해결 시 마음의 작용과 컴퓨터가 프로그램 처리 시 기호 조작이 유사하다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          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2C26171-5D87-486A-9C22-E765FB1FC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245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2</a:t>
            </a:r>
            <a:r>
              <a:rPr lang="ko-KR" altLang="en-US" sz="2800" dirty="0"/>
              <a:t>장 기계는 어떤 방법으로 지능을 가지게 되나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3. </a:t>
            </a:r>
            <a:r>
              <a:rPr lang="ko-KR" altLang="en-US" sz="2400" kern="100" dirty="0" err="1">
                <a:ea typeface="맑은 고딕" panose="020B0503020000020004" pitchFamily="50" charset="-127"/>
                <a:cs typeface="Times New Roman" panose="02020603050405020304" pitchFamily="18" charset="0"/>
              </a:rPr>
              <a:t>기호〮논리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 주입에 의한 기계 지능 제작 기술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32604"/>
            <a:ext cx="9603275" cy="4357359"/>
          </a:xfrm>
        </p:spPr>
        <p:txBody>
          <a:bodyPr>
            <a:normAutofit/>
          </a:bodyPr>
          <a:lstStyle/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3)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컴퓨터 하드웨어는 사람의 뇌이고 프로그램은 사람의 마음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①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사람의 마음은 정보처리 시스템이고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정보처리는 계산 곧 기호 조작 과정이다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②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프로그램은 기호 조작 시스템이므로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사람의 마음을 프로그램으로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모델화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할 수 있다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163638" indent="-1163638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3.3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기호주의자들의 주장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28650" indent="-6286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1)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사람의 지식을 기호화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그 기호 간 관계를 입력하면 컴퓨터가 사람의 인식과 비슷한 것 출력할 것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28650" indent="-6286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2)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컴퓨터가 이 계산을 하려면 계산 과정을 정의하는 기호와 기호 간 연산 규칙 정의가 필수적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3)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초창기 인공지능은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규칙 기반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기호주의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계산주의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심볼릭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GOFAI]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으로 발전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163638" indent="-1163638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3.4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규칙기반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인공지능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28650" indent="-6286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1)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문제들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①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사물과 사상을 어떻게 기호화 할 것인가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 </a:t>
            </a:r>
          </a:p>
          <a:p>
            <a:pPr marL="628650" indent="-6286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②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이렇게 표현된 기호들과 규칙들을 활용해서 어떻게 지능적 추론을 할 것인가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  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6A43168-30CB-4F2D-8518-BF9B880C0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58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14037"/>
            <a:ext cx="9603275" cy="1311564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1</a:t>
            </a:r>
            <a:r>
              <a:rPr lang="ko-KR" altLang="en-US" sz="2800" dirty="0"/>
              <a:t>장 </a:t>
            </a:r>
            <a:r>
              <a:rPr lang="ko-KR" altLang="ko-KR" sz="2800" b="1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인공지능은 어디서 출발해서 여기까지 왔나</a:t>
            </a:r>
            <a:r>
              <a:rPr lang="en-US" altLang="ko-KR" sz="2800" b="1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? </a:t>
            </a:r>
            <a:br>
              <a:rPr lang="en-US" altLang="ko-KR" b="1" dirty="0"/>
            </a:br>
            <a:r>
              <a:rPr lang="en-US" altLang="ko-KR" sz="2400" dirty="0"/>
              <a:t>1. </a:t>
            </a:r>
            <a:r>
              <a:rPr lang="ko-KR" altLang="ko-KR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기원이 된 아이디어들과 앨런 튜링</a:t>
            </a:r>
            <a:endParaRPr lang="ko-KR" altLang="en-US" sz="24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8630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altLang="ko-KR" sz="8000" dirty="0">
                <a:solidFill>
                  <a:srgbClr val="C00000"/>
                </a:solidFill>
              </a:rPr>
              <a:t>1.1 </a:t>
            </a:r>
            <a:r>
              <a:rPr lang="ko-KR" altLang="en-US" sz="8000" dirty="0"/>
              <a:t>연구의 기원이 된 아이디어들</a:t>
            </a:r>
            <a:endParaRPr lang="en-US" altLang="ko-KR" sz="8000" dirty="0"/>
          </a:p>
          <a:p>
            <a:pPr marL="0" indent="0">
              <a:buNone/>
            </a:pPr>
            <a:r>
              <a:rPr lang="en-US" altLang="ko-KR" sz="5600" dirty="0">
                <a:latin typeface="+mj-ea"/>
                <a:ea typeface="+mj-ea"/>
              </a:rPr>
              <a:t>     </a:t>
            </a:r>
            <a:r>
              <a:rPr lang="en-US" altLang="ko-KR" sz="6400" dirty="0">
                <a:latin typeface="+mj-ea"/>
                <a:ea typeface="+mj-ea"/>
              </a:rPr>
              <a:t>1) </a:t>
            </a:r>
            <a:r>
              <a:rPr lang="ko-KR" altLang="en-US" sz="6400" b="1" dirty="0">
                <a:latin typeface="+mj-ea"/>
                <a:ea typeface="+mj-ea"/>
              </a:rPr>
              <a:t>데카르트</a:t>
            </a:r>
            <a:r>
              <a:rPr lang="en-US" altLang="ko-KR" sz="6400" dirty="0">
                <a:latin typeface="+mj-ea"/>
                <a:ea typeface="+mj-ea"/>
              </a:rPr>
              <a:t>(1637): </a:t>
            </a:r>
            <a:r>
              <a:rPr lang="ko-KR" altLang="en-US" sz="6400" b="1" dirty="0">
                <a:latin typeface="+mj-ea"/>
                <a:ea typeface="+mj-ea"/>
              </a:rPr>
              <a:t>인간은 기계</a:t>
            </a:r>
            <a:r>
              <a:rPr lang="ko-KR" altLang="en-US" sz="6400" dirty="0">
                <a:latin typeface="+mj-ea"/>
                <a:ea typeface="+mj-ea"/>
              </a:rPr>
              <a:t>이다</a:t>
            </a:r>
            <a:r>
              <a:rPr lang="en-US" altLang="ko-KR" sz="6400" dirty="0">
                <a:latin typeface="+mj-ea"/>
                <a:ea typeface="+mj-ea"/>
              </a:rPr>
              <a:t>. </a:t>
            </a:r>
          </a:p>
          <a:p>
            <a:pPr marL="0" indent="0">
              <a:buNone/>
            </a:pPr>
            <a:r>
              <a:rPr lang="en-US" altLang="ko-KR" sz="6400" dirty="0">
                <a:latin typeface="+mj-ea"/>
                <a:ea typeface="+mj-ea"/>
              </a:rPr>
              <a:t>     2) </a:t>
            </a:r>
            <a:r>
              <a:rPr lang="ko-KR" altLang="en-US" sz="6400" b="1" dirty="0">
                <a:latin typeface="+mj-ea"/>
                <a:ea typeface="+mj-ea"/>
              </a:rPr>
              <a:t>라이프니츠</a:t>
            </a:r>
            <a:r>
              <a:rPr lang="en-US" altLang="ko-KR" sz="6400" dirty="0">
                <a:latin typeface="+mj-ea"/>
                <a:ea typeface="+mj-ea"/>
              </a:rPr>
              <a:t>(1666): </a:t>
            </a:r>
            <a:r>
              <a:rPr lang="ko-KR" altLang="en-US" sz="6400" dirty="0">
                <a:latin typeface="+mj-ea"/>
                <a:ea typeface="+mj-ea"/>
              </a:rPr>
              <a:t>모든 개념을 </a:t>
            </a:r>
            <a:r>
              <a:rPr lang="ko-KR" altLang="en-US" sz="6400" b="1" dirty="0">
                <a:latin typeface="+mj-ea"/>
                <a:ea typeface="+mj-ea"/>
              </a:rPr>
              <a:t>제한된 수의 단순 개념조합으로 환원 가능</a:t>
            </a:r>
            <a:r>
              <a:rPr lang="ko-KR" altLang="en-US" sz="6400" dirty="0">
                <a:latin typeface="+mj-ea"/>
                <a:ea typeface="+mj-ea"/>
              </a:rPr>
              <a:t>하다</a:t>
            </a:r>
            <a:r>
              <a:rPr lang="en-US" altLang="ko-KR" sz="6400" dirty="0">
                <a:latin typeface="+mj-ea"/>
                <a:ea typeface="+mj-ea"/>
              </a:rPr>
              <a:t>.</a:t>
            </a:r>
          </a:p>
          <a:p>
            <a:pPr marL="0" indent="0">
              <a:buNone/>
            </a:pPr>
            <a:r>
              <a:rPr lang="en-US" altLang="ko-KR" sz="6400" dirty="0">
                <a:latin typeface="+mj-ea"/>
                <a:ea typeface="+mj-ea"/>
              </a:rPr>
              <a:t>     3) </a:t>
            </a:r>
            <a:r>
              <a:rPr lang="ko-KR" altLang="en-US" sz="6400" dirty="0">
                <a:latin typeface="+mj-ea"/>
                <a:ea typeface="+mj-ea"/>
              </a:rPr>
              <a:t>보캉송</a:t>
            </a:r>
            <a:r>
              <a:rPr lang="en-US" altLang="ko-KR" sz="6400" dirty="0">
                <a:latin typeface="+mj-ea"/>
                <a:ea typeface="+mj-ea"/>
              </a:rPr>
              <a:t>(1737):  </a:t>
            </a:r>
            <a:r>
              <a:rPr lang="ko-KR" altLang="en-US" sz="6400" b="1" dirty="0">
                <a:latin typeface="+mj-ea"/>
                <a:ea typeface="+mj-ea"/>
              </a:rPr>
              <a:t>최초 자동인형 </a:t>
            </a:r>
            <a:r>
              <a:rPr lang="en-US" altLang="ko-KR" sz="6400" dirty="0">
                <a:latin typeface="+mj-ea"/>
                <a:ea typeface="+mj-ea"/>
              </a:rPr>
              <a:t>‘</a:t>
            </a:r>
            <a:r>
              <a:rPr lang="ko-KR" altLang="en-US" sz="6400" dirty="0">
                <a:latin typeface="+mj-ea"/>
                <a:ea typeface="+mj-ea"/>
              </a:rPr>
              <a:t>플루트 연주자</a:t>
            </a:r>
            <a:r>
              <a:rPr lang="en-US" altLang="ko-KR" sz="6400" dirty="0">
                <a:latin typeface="+mj-ea"/>
                <a:ea typeface="+mj-ea"/>
              </a:rPr>
              <a:t>’ </a:t>
            </a:r>
            <a:r>
              <a:rPr lang="ko-KR" altLang="en-US" sz="6400" dirty="0">
                <a:latin typeface="+mj-ea"/>
                <a:ea typeface="+mj-ea"/>
              </a:rPr>
              <a:t>제작</a:t>
            </a:r>
            <a:endParaRPr lang="en-US" altLang="ko-KR" sz="6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sz="6400" dirty="0">
                <a:latin typeface="+mj-ea"/>
                <a:ea typeface="+mj-ea"/>
              </a:rPr>
              <a:t>     4) </a:t>
            </a:r>
            <a:r>
              <a:rPr lang="ko-KR" altLang="en-US" sz="6400" dirty="0">
                <a:latin typeface="+mj-ea"/>
                <a:ea typeface="+mj-ea"/>
              </a:rPr>
              <a:t>라 메트리</a:t>
            </a:r>
            <a:r>
              <a:rPr lang="en-US" altLang="ko-KR" sz="6400" dirty="0">
                <a:latin typeface="+mj-ea"/>
                <a:ea typeface="+mj-ea"/>
              </a:rPr>
              <a:t>(1747): </a:t>
            </a:r>
            <a:r>
              <a:rPr lang="ko-KR" altLang="en-US" sz="6400" dirty="0">
                <a:latin typeface="+mj-ea"/>
                <a:ea typeface="+mj-ea"/>
              </a:rPr>
              <a:t>자동인형을 능가하는 </a:t>
            </a:r>
            <a:r>
              <a:rPr lang="ko-KR" altLang="en-US" sz="6400" b="1" dirty="0">
                <a:latin typeface="+mj-ea"/>
                <a:ea typeface="+mj-ea"/>
              </a:rPr>
              <a:t>인공지능형 자동인형 </a:t>
            </a:r>
            <a:r>
              <a:rPr lang="ko-KR" altLang="en-US" sz="6400" dirty="0">
                <a:latin typeface="+mj-ea"/>
                <a:ea typeface="+mj-ea"/>
              </a:rPr>
              <a:t>출현 예견</a:t>
            </a:r>
            <a:endParaRPr lang="en-US" altLang="ko-KR" sz="6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sz="6400" dirty="0">
                <a:latin typeface="+mj-ea"/>
                <a:ea typeface="+mj-ea"/>
              </a:rPr>
              <a:t>     5) </a:t>
            </a:r>
            <a:r>
              <a:rPr lang="ko-KR" altLang="en-US" sz="6400" b="1" dirty="0">
                <a:latin typeface="+mj-ea"/>
                <a:ea typeface="+mj-ea"/>
              </a:rPr>
              <a:t>러브레이스</a:t>
            </a:r>
            <a:r>
              <a:rPr lang="en-US" altLang="ko-KR" sz="6400" dirty="0">
                <a:latin typeface="+mj-ea"/>
                <a:ea typeface="+mj-ea"/>
              </a:rPr>
              <a:t>(1842): </a:t>
            </a:r>
            <a:r>
              <a:rPr lang="ko-KR" altLang="en-US" sz="6400" dirty="0">
                <a:latin typeface="+mj-ea"/>
                <a:ea typeface="+mj-ea"/>
              </a:rPr>
              <a:t>해석기관</a:t>
            </a:r>
            <a:r>
              <a:rPr lang="en-US" altLang="ko-KR" sz="6400" dirty="0">
                <a:latin typeface="+mj-ea"/>
                <a:ea typeface="+mj-ea"/>
              </a:rPr>
              <a:t>, </a:t>
            </a:r>
            <a:r>
              <a:rPr lang="ko-KR" altLang="en-US" sz="6400" b="1" dirty="0">
                <a:latin typeface="+mj-ea"/>
                <a:ea typeface="+mj-ea"/>
              </a:rPr>
              <a:t>최초의 컴퓨터 언어</a:t>
            </a:r>
            <a:r>
              <a:rPr lang="ko-KR" altLang="en-US" sz="6400" dirty="0">
                <a:latin typeface="+mj-ea"/>
                <a:ea typeface="+mj-ea"/>
              </a:rPr>
              <a:t>의 창조 및 </a:t>
            </a:r>
            <a:r>
              <a:rPr lang="ko-KR" altLang="en-US" sz="6400" b="1" dirty="0">
                <a:latin typeface="+mj-ea"/>
                <a:ea typeface="+mj-ea"/>
              </a:rPr>
              <a:t>인공지능 가능성 최초 언급</a:t>
            </a:r>
            <a:endParaRPr lang="en-US" altLang="ko-KR" sz="6400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sz="8000" dirty="0">
                <a:solidFill>
                  <a:srgbClr val="C00000"/>
                </a:solidFill>
                <a:latin typeface="+mj-lt"/>
                <a:ea typeface="+mj-ea"/>
              </a:rPr>
              <a:t>1.2</a:t>
            </a:r>
            <a:r>
              <a:rPr lang="en-US" altLang="ko-KR" sz="8000" dirty="0">
                <a:latin typeface="+mj-lt"/>
                <a:ea typeface="+mj-ea"/>
              </a:rPr>
              <a:t> </a:t>
            </a:r>
            <a:r>
              <a:rPr lang="en-US" altLang="ko-KR" sz="8000" dirty="0">
                <a:latin typeface="+mj-ea"/>
                <a:ea typeface="+mj-ea"/>
              </a:rPr>
              <a:t> </a:t>
            </a:r>
            <a:r>
              <a:rPr lang="ko-KR" altLang="en-US" sz="8000" dirty="0"/>
              <a:t>현대  인공지능의 시발점과 앨런 튜링</a:t>
            </a:r>
            <a:endParaRPr lang="en-US" altLang="ko-KR" sz="8000" dirty="0"/>
          </a:p>
          <a:p>
            <a:pPr marL="0" indent="0">
              <a:buNone/>
            </a:pPr>
            <a:r>
              <a:rPr lang="en-US" altLang="ko-KR" sz="5600" dirty="0">
                <a:latin typeface="+mj-ea"/>
                <a:ea typeface="+mj-ea"/>
              </a:rPr>
              <a:t>     </a:t>
            </a:r>
            <a:r>
              <a:rPr lang="en-US" altLang="ko-KR" sz="6400" dirty="0">
                <a:latin typeface="+mj-ea"/>
                <a:ea typeface="+mj-ea"/>
              </a:rPr>
              <a:t>1) </a:t>
            </a:r>
            <a:r>
              <a:rPr lang="ko-KR" altLang="en-US" sz="6400" b="1" dirty="0">
                <a:latin typeface="+mj-ea"/>
                <a:ea typeface="+mj-ea"/>
              </a:rPr>
              <a:t>튜링</a:t>
            </a:r>
            <a:r>
              <a:rPr lang="en-US" altLang="ko-KR" sz="6400" dirty="0">
                <a:latin typeface="+mj-ea"/>
                <a:ea typeface="+mj-ea"/>
              </a:rPr>
              <a:t>(1936): </a:t>
            </a:r>
            <a:r>
              <a:rPr lang="ko-KR" altLang="en-US" sz="6400" b="1" dirty="0">
                <a:latin typeface="+mj-ea"/>
                <a:ea typeface="+mj-ea"/>
              </a:rPr>
              <a:t>튜링 기계</a:t>
            </a:r>
            <a:r>
              <a:rPr lang="en-US" altLang="ko-KR" sz="6400" dirty="0">
                <a:latin typeface="+mj-ea"/>
                <a:ea typeface="+mj-ea"/>
              </a:rPr>
              <a:t>/ (1950):  </a:t>
            </a:r>
            <a:r>
              <a:rPr lang="ko-KR" altLang="en-US" sz="6400" dirty="0">
                <a:latin typeface="+mj-ea"/>
                <a:ea typeface="+mj-ea"/>
              </a:rPr>
              <a:t>생각하는 기계 구현 가능성 분석</a:t>
            </a:r>
            <a:r>
              <a:rPr lang="en-US" altLang="ko-KR" sz="6400" dirty="0">
                <a:latin typeface="+mj-ea"/>
                <a:ea typeface="+mj-ea"/>
              </a:rPr>
              <a:t>, </a:t>
            </a:r>
            <a:r>
              <a:rPr lang="ko-KR" altLang="en-US" sz="6400" b="1" dirty="0">
                <a:latin typeface="+mj-ea"/>
                <a:ea typeface="+mj-ea"/>
              </a:rPr>
              <a:t>튜링 테스트 </a:t>
            </a:r>
            <a:r>
              <a:rPr lang="ko-KR" altLang="en-US" sz="6400" dirty="0">
                <a:latin typeface="+mj-ea"/>
                <a:ea typeface="+mj-ea"/>
              </a:rPr>
              <a:t>제안</a:t>
            </a:r>
            <a:r>
              <a:rPr lang="en-US" altLang="ko-KR" sz="6400" dirty="0">
                <a:latin typeface="+mj-ea"/>
                <a:ea typeface="+mj-ea"/>
              </a:rPr>
              <a:t> </a:t>
            </a:r>
          </a:p>
          <a:p>
            <a:pPr marL="0" indent="0">
              <a:buNone/>
            </a:pPr>
            <a:r>
              <a:rPr lang="en-US" altLang="ko-KR" sz="6400" dirty="0">
                <a:latin typeface="+mj-ea"/>
                <a:ea typeface="+mj-ea"/>
              </a:rPr>
              <a:t>     2) </a:t>
            </a:r>
            <a:r>
              <a:rPr lang="ko-KR" altLang="en-US" sz="6400" b="1" dirty="0">
                <a:latin typeface="+mj-ea"/>
                <a:ea typeface="+mj-ea"/>
              </a:rPr>
              <a:t>매컬러 </a:t>
            </a:r>
            <a:r>
              <a:rPr lang="en-US" altLang="ko-KR" sz="6400" b="1" dirty="0">
                <a:latin typeface="+mj-ea"/>
                <a:ea typeface="+mj-ea"/>
              </a:rPr>
              <a:t>&amp; </a:t>
            </a:r>
            <a:r>
              <a:rPr lang="ko-KR" altLang="en-US" sz="6400" b="1" dirty="0">
                <a:latin typeface="+mj-ea"/>
                <a:ea typeface="+mj-ea"/>
              </a:rPr>
              <a:t>피츠</a:t>
            </a:r>
            <a:r>
              <a:rPr lang="en-US" altLang="ko-KR" sz="6400" dirty="0">
                <a:latin typeface="+mj-ea"/>
                <a:ea typeface="+mj-ea"/>
              </a:rPr>
              <a:t>(1943): ‘</a:t>
            </a:r>
            <a:r>
              <a:rPr lang="ko-KR" altLang="en-US" sz="6400" b="1" dirty="0">
                <a:latin typeface="+mj-ea"/>
                <a:ea typeface="+mj-ea"/>
              </a:rPr>
              <a:t>매컬러</a:t>
            </a:r>
            <a:r>
              <a:rPr lang="en-US" altLang="ko-KR" sz="6400" b="1" dirty="0">
                <a:latin typeface="+mj-ea"/>
                <a:ea typeface="+mj-ea"/>
              </a:rPr>
              <a:t>-</a:t>
            </a:r>
            <a:r>
              <a:rPr lang="ko-KR" altLang="en-US" sz="6400" b="1" dirty="0">
                <a:latin typeface="+mj-ea"/>
                <a:ea typeface="+mj-ea"/>
              </a:rPr>
              <a:t>피츠 모델</a:t>
            </a:r>
            <a:r>
              <a:rPr lang="en-US" altLang="ko-KR" sz="6400" b="1" dirty="0">
                <a:latin typeface="+mj-ea"/>
                <a:ea typeface="+mj-ea"/>
              </a:rPr>
              <a:t>’, </a:t>
            </a:r>
            <a:r>
              <a:rPr lang="ko-KR" altLang="en-US" sz="6400" b="1" dirty="0">
                <a:latin typeface="+mj-ea"/>
                <a:ea typeface="+mj-ea"/>
              </a:rPr>
              <a:t>현대 신경망의 실체</a:t>
            </a:r>
            <a:r>
              <a:rPr lang="en-US" altLang="ko-KR" sz="6400" b="1" dirty="0">
                <a:latin typeface="+mj-ea"/>
                <a:ea typeface="+mj-ea"/>
              </a:rPr>
              <a:t> </a:t>
            </a:r>
          </a:p>
          <a:p>
            <a:pPr marL="0" indent="0">
              <a:buNone/>
            </a:pPr>
            <a:r>
              <a:rPr lang="en-US" altLang="ko-KR" sz="6400" dirty="0">
                <a:latin typeface="+mj-ea"/>
                <a:ea typeface="+mj-ea"/>
              </a:rPr>
              <a:t>     3) </a:t>
            </a:r>
            <a:r>
              <a:rPr lang="ko-KR" altLang="en-US" sz="6400" dirty="0">
                <a:latin typeface="+mj-ea"/>
                <a:ea typeface="+mj-ea"/>
              </a:rPr>
              <a:t>민스키</a:t>
            </a:r>
            <a:r>
              <a:rPr lang="en-US" altLang="ko-KR" sz="6400" dirty="0">
                <a:latin typeface="+mj-ea"/>
                <a:ea typeface="+mj-ea"/>
              </a:rPr>
              <a:t>(1951): </a:t>
            </a:r>
            <a:r>
              <a:rPr lang="ko-KR" altLang="en-US" sz="6400" dirty="0">
                <a:latin typeface="+mj-ea"/>
                <a:ea typeface="+mj-ea"/>
              </a:rPr>
              <a:t>진공관으로 </a:t>
            </a:r>
            <a:r>
              <a:rPr lang="ko-KR" altLang="en-US" sz="6400" b="1" dirty="0">
                <a:latin typeface="+mj-ea"/>
                <a:ea typeface="+mj-ea"/>
              </a:rPr>
              <a:t>세계 최초 신경망 컴퓨터 </a:t>
            </a:r>
            <a:r>
              <a:rPr lang="en-US" altLang="ko-KR" sz="6400" dirty="0">
                <a:latin typeface="+mj-ea"/>
                <a:ea typeface="+mj-ea"/>
              </a:rPr>
              <a:t>SNARC </a:t>
            </a:r>
            <a:r>
              <a:rPr lang="ko-KR" altLang="en-US" sz="6400" dirty="0">
                <a:latin typeface="+mj-ea"/>
                <a:ea typeface="+mj-ea"/>
              </a:rPr>
              <a:t>제작</a:t>
            </a:r>
            <a:endParaRPr lang="en-US" altLang="ko-KR" sz="6400" dirty="0">
              <a:latin typeface="+mj-ea"/>
              <a:ea typeface="+mj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C0B05FE-1B56-4796-8E86-8E440880B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677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2</a:t>
            </a:r>
            <a:r>
              <a:rPr lang="ko-KR" altLang="en-US" sz="2800" dirty="0"/>
              <a:t>장 기계는 어떤 방법으로 지능을 가지게 되나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3. </a:t>
            </a:r>
            <a:r>
              <a:rPr lang="ko-KR" altLang="en-US" sz="2400" kern="100" dirty="0" err="1">
                <a:ea typeface="맑은 고딕" panose="020B0503020000020004" pitchFamily="50" charset="-127"/>
                <a:cs typeface="Times New Roman" panose="02020603050405020304" pitchFamily="18" charset="0"/>
              </a:rPr>
              <a:t>기호〮논리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 주입에 의한 기계 지능 제작 기술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32605"/>
            <a:ext cx="9603275" cy="4117214"/>
          </a:xfrm>
        </p:spPr>
        <p:txBody>
          <a:bodyPr>
            <a:normAutofit/>
          </a:bodyPr>
          <a:lstStyle/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2)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해결책들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</a:p>
          <a:p>
            <a:pPr marL="628650" indent="-6286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①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기호화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‘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온톨로지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같은 개념 이해와 지식 처리를 할 수 있는 컴퓨터 지식표상체계들로 구성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28650" indent="-6286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지능적 추론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‘1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차 논리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같은 추론 기법들에 의한 추론 양태로 발전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3)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특징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순수하게 규칙에 기반하고 학습은 없다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.[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지식공학 방식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  </a:t>
            </a:r>
          </a:p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②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컴퓨터에 기호를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입〮출력하는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과정의 중간단계도 기호로 이루어져 있다고 생각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4)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성과들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사람이 이해할 수 있는 표상 방식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1980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년대 초까지 인공지능 연구의 대세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 자리매김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</a:p>
          <a:p>
            <a:pPr marL="803275" indent="-803275">
              <a:buNone/>
              <a:tabLst>
                <a:tab pos="895350" algn="l"/>
              </a:tabLst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②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검색 트리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패턴 매칭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의미망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마이크로 월드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전문가 시스템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Cyc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프로젝트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5)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한계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규칙을 컴퓨터에 심어 자연지능을 실현할 수 있으리라는 예상이 빗나가고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전문가 시스템 등 규칙기반 인공지능이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 비해 가성비가 낮고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범용성도 매우 부족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28650" indent="-6286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6)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퇴조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1980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년대 후반부터 인공지능 연구의 주류에서 밀려나서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1990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년대 이후 사실상 퇴출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3275" indent="-803275">
              <a:buNone/>
              <a:tabLst>
                <a:tab pos="895350" algn="l"/>
              </a:tabLst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3275" indent="-803275">
              <a:buNone/>
              <a:tabLst>
                <a:tab pos="895350" algn="l"/>
              </a:tabLst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A34C7AF-4AA2-483A-950C-D46F22C92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828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2</a:t>
            </a:r>
            <a:r>
              <a:rPr lang="ko-KR" altLang="en-US" sz="2800" dirty="0"/>
              <a:t>장 기계는 어떤 방법으로 지능을 가지게 되나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3. </a:t>
            </a:r>
            <a:r>
              <a:rPr lang="ko-KR" altLang="en-US" sz="2400" kern="100" dirty="0" err="1">
                <a:ea typeface="맑은 고딕" panose="020B0503020000020004" pitchFamily="50" charset="-127"/>
                <a:cs typeface="Times New Roman" panose="02020603050405020304" pitchFamily="18" charset="0"/>
              </a:rPr>
              <a:t>기호〮논리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 주입에 의한 기계 지능 제작 기술</a:t>
            </a:r>
            <a:b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4. ‘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학습</a:t>
            </a: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’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에 의한 기계 지능 제작의 출발점과 방법들</a:t>
            </a:r>
            <a:endParaRPr lang="ko-KR" altLang="en-US" sz="24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32605"/>
            <a:ext cx="9603275" cy="4431250"/>
          </a:xfrm>
        </p:spPr>
        <p:txBody>
          <a:bodyPr>
            <a:noAutofit/>
          </a:bodyPr>
          <a:lstStyle/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7)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비판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현실의 형상을 모두 기호화 하는 것이 불가능하며 인간은 규칙 기반으로 생각하지 않는다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163638" indent="-1163638">
              <a:buNone/>
            </a:pPr>
            <a:r>
              <a:rPr lang="en-US" altLang="ko-KR" sz="2000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4.1 </a:t>
            </a:r>
            <a:r>
              <a:rPr lang="ko-KR" altLang="en-US" sz="2000" dirty="0">
                <a:latin typeface="+mj-lt"/>
                <a:ea typeface="맑은 고딕" panose="020B0503020000020004" pitchFamily="50" charset="-127"/>
              </a:rPr>
              <a:t>기계학습 등장 배경</a:t>
            </a:r>
            <a:endParaRPr lang="en-US" altLang="ko-KR" sz="2000" dirty="0">
              <a:latin typeface="+mj-lt"/>
              <a:ea typeface="맑은 고딕" panose="020B0503020000020004" pitchFamily="50" charset="-127"/>
            </a:endParaRPr>
          </a:p>
          <a:p>
            <a:pPr marL="628650" indent="-628650">
              <a:buNone/>
            </a:pP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규칙기반 인공지능이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방대한 데이터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사람이 일일이 데이터 베이스화해서 컴퓨터에 입력하고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관련 규칙들을 컴퓨터에 프로그램으로 입력해야 해서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엄청난 노력과 비용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 들었다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628650" indent="-6286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2)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기술 발전에 따라서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사람에게 조차 명백하지 않은 지식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(no explicit knowledge)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 구현하거나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사람이 일일이 구현하기에는 너무 많은 규칙들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 필요한 상황이 발생하기 시작하였다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628650" indent="-628650">
              <a:buNone/>
            </a:pPr>
            <a:r>
              <a:rPr lang="en-US" altLang="ko-KR" sz="2000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4.2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기계학습의 정의와 특징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28650" indent="-6286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1)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정의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컴퓨터에 명시적 프로그램을 하지 않고도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학습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능력을 부여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하는 연구 분야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28650" indent="-628650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616075" indent="-16160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F5CB138-1011-4024-BB9F-A75316808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42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2</a:t>
            </a:r>
            <a:r>
              <a:rPr lang="ko-KR" altLang="en-US" sz="2800" dirty="0"/>
              <a:t>장 기계는 어떤 방법으로 지능을 가지게 되나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4. ‘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학습</a:t>
            </a: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’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에 의한 기계 지능 제작의 출발점과 방법들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32605"/>
            <a:ext cx="9603275" cy="4117214"/>
          </a:xfrm>
        </p:spPr>
        <p:txBody>
          <a:bodyPr>
            <a:normAutofit fontScale="92500"/>
          </a:bodyPr>
          <a:lstStyle/>
          <a:p>
            <a:pPr marL="628650" indent="-628650">
              <a:buNone/>
            </a:pP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규칙 기반 인공지능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vs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기계학습 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28650" indent="-6286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①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철학적 관점의 차이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28650" indent="-628650">
              <a:buNone/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ⓐ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규칙 기반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AI: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합리주의의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연역법적 방법론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– ‘</a:t>
            </a:r>
            <a:r>
              <a:rPr lang="en-US" alt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If~then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구문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등을 직접 컴퓨터에 입력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976438" indent="-19764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ⓑ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기계학습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경험주의의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귀납법적 방법론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빅데이터와 알고리즘으로 기계를 학습시켜서 프로그램이 데이터에 반응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스스로 변화시켜 나가게 하는 방법론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976438" indent="-19764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②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표상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(representation)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방법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327275" indent="-23272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ⓐ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규칙기반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AI: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원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핫 표상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(one-hot representation) </a:t>
            </a:r>
          </a:p>
          <a:p>
            <a:pPr marL="2327275" indent="-2327275">
              <a:buNone/>
            </a:pP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-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기호의 수가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개이고 고양이가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3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번 항목이면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[0, 0, 1, 0, 0, 0, 0, 0, 0, 0]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표시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2327275" indent="-23272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ⓑ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기계학습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AI: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분산 표상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(distributed representation) –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사람의 표상 방법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7300" indent="-125730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- {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어제 본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검정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키우던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..}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고양이 등 고양이 관련 다양한 정보를 활성화할 때 실수 벡터로 표현할 수 있다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만일 고양이를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차원 벡터로 표현하려면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[31.2, 95.0, 43.5, 51.1, 3.8]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같이 할 수 있다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209E1FC-B166-4BDD-B3BE-439070FFF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430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2</a:t>
            </a:r>
            <a:r>
              <a:rPr lang="ko-KR" altLang="en-US" sz="2800" dirty="0"/>
              <a:t>장 기계는 어떤 방법으로 지능을 가지게 되나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4. ‘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학습</a:t>
            </a: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’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에 의한 기계 지능 제작의 출발점과 방법들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58714"/>
            <a:ext cx="9603275" cy="4237286"/>
          </a:xfrm>
        </p:spPr>
        <p:txBody>
          <a:bodyPr>
            <a:normAutofit/>
          </a:bodyPr>
          <a:lstStyle/>
          <a:p>
            <a:pPr marL="2687638" indent="-2687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3)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기계학습의 작동 방법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데이터를 입력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분석해서 일정한 패턴과 규칙을 찾아 낸 후 이를 토대로 의사결정과 예측을 수행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687638" indent="-2687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위치관계 식별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vs.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컴퓨터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687638" indent="-2687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</a:t>
            </a:r>
          </a:p>
          <a:p>
            <a:pPr marL="2687638" indent="-2687638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687638" indent="-2687638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687638" indent="-2687638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687638" indent="-2687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ⓐ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그림의 네모 칸에 들어갈 적절한 모양을 말하라면 즉각 별 모양이라고 한다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687638" indent="-2687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ⓑ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컴퓨터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위치관계 인식이 불가능하다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687638" indent="-2687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ⓒ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사람은 지각능력이 있으나 컴퓨터는 없다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pic>
        <p:nvPicPr>
          <p:cNvPr id="4" name="그림 3" descr="vector">
            <a:extLst>
              <a:ext uri="{FF2B5EF4-FFF2-40B4-BE49-F238E27FC236}">
                <a16:creationId xmlns:a16="http://schemas.microsoft.com/office/drawing/2014/main" id="{55B1F66D-E7B9-4C18-92D0-33DCDAEDF5B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261" y="2976193"/>
            <a:ext cx="5685155" cy="16135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086761E-5A20-43E4-806E-6F621DFD8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5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2</a:t>
            </a:r>
            <a:r>
              <a:rPr lang="ko-KR" altLang="en-US" sz="2800" dirty="0"/>
              <a:t>장 기계는 어떤 방법으로 지능을 가지게 되나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4. ‘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학습</a:t>
            </a: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’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에 의한 기계 지능 제작의 출발점과 방법들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4424"/>
            <a:ext cx="9603275" cy="4237286"/>
          </a:xfrm>
        </p:spPr>
        <p:txBody>
          <a:bodyPr>
            <a:normAutofit fontScale="92500" lnSpcReduction="10000"/>
          </a:bodyPr>
          <a:lstStyle/>
          <a:p>
            <a:pPr marL="2687638" indent="-2687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② 기계학습의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특징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구분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분류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방식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687638" indent="-2687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</a:t>
            </a:r>
          </a:p>
          <a:p>
            <a:pPr marL="2687638" indent="-2687638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687638" indent="-2687638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687638" indent="-2687638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687638" indent="-2687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ⓐ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컴퓨터의 인식 방식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</a:p>
          <a:p>
            <a:pPr marL="1347788" indent="-13477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– 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별 모양과 원 모양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점들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은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벡터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들이고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벡터들이 모여 있는 상태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특징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(feature)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         </a:t>
            </a:r>
          </a:p>
          <a:p>
            <a:pPr marL="2687638" indent="-2687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–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특징을 기준으로 구분선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빨간 선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그리면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컴퓨터도 두 특징을 쉽게 구분할 수 있다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687638" indent="-2687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–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기계학습은 이 구분선을 찾아내는 행위이다</a:t>
            </a: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687638" indent="-2687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ⓑ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특징 추출</a:t>
            </a: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(feature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extraction)</a:t>
            </a:r>
          </a:p>
          <a:p>
            <a:pPr marL="1347788" indent="-13477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–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데이터를 컴퓨터가 인식할 수 있게 특징들을 찾아내서 이를 토대로 데이터를 벡터로 바꾸는 작업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2" name="그림 10" descr="vector">
            <a:extLst>
              <a:ext uri="{FF2B5EF4-FFF2-40B4-BE49-F238E27FC236}">
                <a16:creationId xmlns:a16="http://schemas.microsoft.com/office/drawing/2014/main" id="{F48324F1-7911-40CC-AD29-5995CEF3A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178" y="2311624"/>
            <a:ext cx="4518025" cy="138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ABD774B-B638-4417-B236-3565E07DA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129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2</a:t>
            </a:r>
            <a:r>
              <a:rPr lang="ko-KR" altLang="en-US" sz="2800" dirty="0"/>
              <a:t>장 기계는 어떤 방법으로 지능을 가지게 되나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4. ‘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학습</a:t>
            </a: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’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에 의한 기계 지능 제작의 출발점과 방법들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4424"/>
            <a:ext cx="9603275" cy="4454012"/>
          </a:xfrm>
        </p:spPr>
        <p:txBody>
          <a:bodyPr>
            <a:normAutofit/>
          </a:bodyPr>
          <a:lstStyle/>
          <a:p>
            <a:pPr marL="1255713" indent="-1255713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4.3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기계학습 방법론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5713" indent="-125571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1)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지도학습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레이블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정답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 달린 데이터로 학습하는 방법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인공지능 학습 방법의 주류</a:t>
            </a: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895350" indent="-8953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①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이미 유형을 결정하는 특징을 확정해서 구분한 레이블 된 데이터 세트로부터 유형을 구분하는 함수적 모델을 찾아서 레이블이 달리지 않은 새로운 데이터의 유형을 구별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식별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하는 기술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895350" indent="-8953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②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분류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이산적 데이터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],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회귀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연속적 데이터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],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역전파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5713" indent="-125571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③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한계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레이블된 빅데이터가 많을수록 효율성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유효성 증가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이를 위한 시간과 비용이 엄청나다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1347788" indent="-13477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④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용례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거의 모든 인공지능 응용 분야에 사용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</a:p>
          <a:p>
            <a:pPr marL="1255713" indent="-1255713">
              <a:buNone/>
            </a:pP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비지도학습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</a:p>
          <a:p>
            <a:pPr marL="803275" indent="-8032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①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레이블이 없는 데이터로부터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상호 유사성 또는 근접성을 기준으로 유형을 구분하는 함수적 모델을 스스로 찾아서 새로운 데이터 유형을 구분하는 기술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3275" indent="-8032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차원 축소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군집화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패턴〮규칙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인식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영상〮이미지〮텍스트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신호 처리 등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347788" indent="-1347788">
              <a:buNone/>
            </a:pP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C74AF38-0B35-4496-B780-9927F3CD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528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2</a:t>
            </a:r>
            <a:r>
              <a:rPr lang="ko-KR" altLang="en-US" sz="2800" dirty="0"/>
              <a:t>장 기계는 어떤 방법으로 지능을 가지게 되나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4. ‘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학습</a:t>
            </a: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’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에 의한 기계 지능 제작의 출발점과 방법들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4424"/>
            <a:ext cx="9603275" cy="4237286"/>
          </a:xfrm>
        </p:spPr>
        <p:txBody>
          <a:bodyPr>
            <a:normAutofit lnSpcReduction="10000"/>
          </a:bodyPr>
          <a:lstStyle/>
          <a:p>
            <a:pPr marL="1255713" indent="-125571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3)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강화학습</a:t>
            </a:r>
            <a:r>
              <a:rPr lang="en-US" altLang="ko-KR" sz="16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에이전트가 주어진 환경에서 포상이 극대화되는 일련의 행동을 하도록 하는 기술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95350" indent="-8953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①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데이터의 상태를 인식해서 반응한 행위가 환경으로부터 받는 포상을 학습해서 행위에 대한 포상이 극대화 되는 정책 또는 기준을 찾는 기술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895350" indent="-8953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②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시행착오 학습 방법으로 시간차 학습이라 불리는 사람들이 학습하는 방법과 가장 유사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5713" indent="-125571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③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무차별 대입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(Bruto Force),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몬테카를로 기법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마르코프 의사결정 프로세스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가치함수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Q-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러닝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정책 학습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동태적 프로그래밍 등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5713" indent="-125571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4)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전이학습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이미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훈련된 모델을 일부 조정해서 유사한 문제를 해결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하는데 사용하는 기술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3275" indent="-8032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①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빅데이터 세트 없이 적은 데이터만으로도 학습할 수 있는 방법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616075" indent="-16160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ⓐ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사례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컵 감지 시스템을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만든 경우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세부조정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 거쳐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이를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주전자 감지시스템화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3275" indent="-8032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한 영역에 적용되는 지식을 전혀 다른 영역에도 사용할 수 있다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803275" indent="-8032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③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새로운 일을 비슷한 일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구조적으로 유사한 개념을 차용해서 처리하는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사람의 능력 모사 방법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95350" indent="-895350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3275" indent="-803275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6BAEB51-7696-4280-90FA-731F02566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347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2</a:t>
            </a:r>
            <a:r>
              <a:rPr lang="ko-KR" altLang="en-US" sz="2800" dirty="0"/>
              <a:t>장 기계는 어떤 방법으로 지능을 가지게 되나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5.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신경망 모사  지능 제작 기술들의 진화 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4424"/>
            <a:ext cx="9603275" cy="4237286"/>
          </a:xfrm>
        </p:spPr>
        <p:txBody>
          <a:bodyPr>
            <a:normAutofit/>
          </a:bodyPr>
          <a:lstStyle/>
          <a:p>
            <a:pPr marL="1616075" indent="-1616075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5.1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연결주의자 인공지능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616075" indent="-16160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1)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아이디어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‘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사람의 지능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 뇌에 있는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뉴런들 사이의 연결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(synapses)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에서 출발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한다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.’</a:t>
            </a:r>
          </a:p>
          <a:p>
            <a:pPr marL="625475" indent="-6254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2)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뇌 구조를 낮은 수준에서 모델링한 인공신경망을 만들어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데이터를 입력해서 신경망의 구조와 가중치 값을 변경시키는 방식으로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기계학습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 시도 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3275" indent="-803275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5.2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단층 퍼셉트론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(1957)</a:t>
            </a:r>
          </a:p>
          <a:p>
            <a:pPr marL="628650" indent="-6286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1)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구조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</a:p>
          <a:p>
            <a:pPr marL="628650" indent="-6286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①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입력층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각 입력 데이터에 가중치를 곱한 후 편차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(bias)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더해 모두 합한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순입력함수를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구한다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628650" indent="-6286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②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출력층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최종 결과를 출력한다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</a:p>
          <a:p>
            <a:pPr marL="808038" indent="-8080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③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중간층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비교기준인 임계값과 입력값을 임계값과 비교해서 입력값이 크면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작으면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-1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출력하는 활성화 함수를 가진 뉴런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28650" indent="-628650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449C572-1040-47F9-A50B-589D8541A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010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2</a:t>
            </a:r>
            <a:r>
              <a:rPr lang="ko-KR" altLang="en-US" sz="2800" dirty="0"/>
              <a:t>장 기계는 어떤 방법으로 지능을 가지게 되나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5.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신경망 모사  지능 제작 기술들의 진화 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4424"/>
            <a:ext cx="9603275" cy="4237286"/>
          </a:xfrm>
        </p:spPr>
        <p:txBody>
          <a:bodyPr>
            <a:normAutofit/>
          </a:bodyPr>
          <a:lstStyle/>
          <a:p>
            <a:pPr marL="271463" indent="-27146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④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활성화함수로 구성된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중간층은 하나의 뉴런으로 구성되어서 출력층과 구분되지 않으므로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단순 퍼셉트론은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입력층과 출력층만으로 이루어진 단순 신경망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616075" indent="-16160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                                    </a:t>
            </a:r>
          </a:p>
          <a:p>
            <a:pPr marL="1616075" indent="-1616075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616075" indent="-1616075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616075" indent="-1616075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3275" indent="-8032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3)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해를 구하는 과정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출력된 가중치의 예측값이 실제값과 다른 경우 가중치 업데이트를 반복 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28650" indent="-6286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4)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성과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지도학습으로 </a:t>
            </a:r>
            <a:r>
              <a:rPr lang="en-US" altLang="ko-KR" sz="1600" dirty="0">
                <a:latin typeface="Courier New" panose="02070309020205020404" pitchFamily="49" charset="0"/>
                <a:ea typeface="맑은 고딕" panose="020B0503020000020004" pitchFamily="50" charset="-127"/>
                <a:cs typeface="Courier New" panose="02070309020205020404" pitchFamily="49" charset="0"/>
              </a:rPr>
              <a:t>Courier 10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데이터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세트에 포함된 글씨를 완벽하게 인식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</a:p>
          <a:p>
            <a:pPr marL="803275" indent="-8032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5)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한계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다른 유형 글자 인식은 거의 어려웠다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즉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AND,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OR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등 선형연산만 가능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8290B06-DD6E-4CE1-842B-CAA45CC22A7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12" y="2532848"/>
            <a:ext cx="4191839" cy="154241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CCFB68C-BBE1-4504-83E5-5E36691138D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850" y="2532848"/>
            <a:ext cx="4659850" cy="1542409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3FC82A6-0EFF-41F6-915A-73709C37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905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2</a:t>
            </a:r>
            <a:r>
              <a:rPr lang="ko-KR" altLang="en-US" sz="2800" dirty="0"/>
              <a:t>장 기계는 어떤 방법으로 지능을 가지게 되나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5.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신경망 모사  지능 제작 기술들의 진화 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4424"/>
            <a:ext cx="9603275" cy="4237286"/>
          </a:xfrm>
        </p:spPr>
        <p:txBody>
          <a:bodyPr>
            <a:normAutofit/>
          </a:bodyPr>
          <a:lstStyle/>
          <a:p>
            <a:pPr marL="1616075" indent="-1616075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5.3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다층 퍼셉트론 또는 신경망과 심층신경망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3275" indent="-8032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1)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단층 퍼셉트론의 한계와 신경망 연구의 퇴조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3275" indent="-8032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①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민스키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&amp;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파퍼트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(1969),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책 </a:t>
            </a:r>
            <a:r>
              <a:rPr lang="ko-KR" altLang="en-US" sz="1600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퍼셉트론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에서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단층 </a:t>
            </a:r>
            <a:r>
              <a:rPr lang="ko-KR" altLang="en-US" sz="1600" b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퍼셉트론이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비선형</a:t>
            </a: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(XOR)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연산을</a:t>
            </a: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할 수 없다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는 것을 증명하고 나서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2012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딥러닝으로 부활하기까지 신경망 연구 초토화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</a:p>
          <a:p>
            <a:pPr marL="803275" indent="-8032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2)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다층 퍼셉트론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신경망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 심층신경망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3275" indent="-803275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3275" indent="-803275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3275" indent="-803275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3275" indent="-803275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3275" indent="-8032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A24BAEF-BF79-4AB8-8A32-754DB111769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427" y="3973066"/>
            <a:ext cx="7159009" cy="1993609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F30AC71-2872-4593-8C42-A0A8913DD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15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1</a:t>
            </a:r>
            <a:r>
              <a:rPr lang="ko-KR" altLang="en-US" sz="2800" dirty="0"/>
              <a:t>장 </a:t>
            </a:r>
            <a:r>
              <a:rPr lang="ko-KR" altLang="ko-KR" sz="2800" b="1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인공지능은 어디서 출발해서 여기까지 왔나</a:t>
            </a:r>
            <a:r>
              <a:rPr lang="en-US" altLang="ko-KR" sz="2800" b="1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?</a:t>
            </a:r>
            <a:br>
              <a:rPr lang="en-US" altLang="ko-KR" dirty="0"/>
            </a:br>
            <a:r>
              <a:rPr lang="en-US" altLang="ko-KR" sz="2400" dirty="0"/>
              <a:t>1. </a:t>
            </a: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기원이 된 아이디어들과 앨런 튜링</a:t>
            </a:r>
            <a:br>
              <a:rPr lang="en-US" altLang="ko-KR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</a:br>
            <a:r>
              <a:rPr lang="en-US" altLang="ko-KR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2. 1</a:t>
            </a:r>
            <a:r>
              <a:rPr lang="ko-KR" altLang="en-US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차 황금기</a:t>
            </a:r>
            <a:r>
              <a:rPr lang="en-US" altLang="ko-KR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다트머스 회의와 기호주의 인공지능</a:t>
            </a:r>
            <a:endParaRPr lang="ko-KR" altLang="en-US" sz="24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736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600" dirty="0">
                <a:latin typeface="+mj-ea"/>
                <a:ea typeface="+mj-ea"/>
              </a:rPr>
              <a:t>     4) </a:t>
            </a:r>
            <a:r>
              <a:rPr lang="ko-KR" altLang="en-US" sz="1600" b="1" dirty="0">
                <a:solidFill>
                  <a:srgbClr val="FF0000"/>
                </a:solidFill>
                <a:latin typeface="+mj-ea"/>
                <a:ea typeface="+mj-ea"/>
              </a:rPr>
              <a:t>기호주의 학파</a:t>
            </a:r>
            <a:r>
              <a:rPr lang="ko-KR" altLang="en-US" sz="1600" dirty="0">
                <a:solidFill>
                  <a:srgbClr val="FF0000"/>
                </a:solidFill>
                <a:latin typeface="+mj-ea"/>
                <a:ea typeface="+mj-ea"/>
              </a:rPr>
              <a:t>의 등장</a:t>
            </a:r>
            <a:r>
              <a:rPr lang="en-US" altLang="ko-KR" sz="1600" dirty="0">
                <a:latin typeface="+mj-ea"/>
                <a:ea typeface="+mj-ea"/>
              </a:rPr>
              <a:t>(1950</a:t>
            </a:r>
            <a:r>
              <a:rPr lang="ko-KR" altLang="en-US" sz="1600" dirty="0">
                <a:latin typeface="+mj-ea"/>
                <a:ea typeface="+mj-ea"/>
              </a:rPr>
              <a:t>년대 중반</a:t>
            </a:r>
            <a:r>
              <a:rPr lang="en-US" altLang="ko-KR" sz="1600" dirty="0">
                <a:latin typeface="+mj-ea"/>
                <a:ea typeface="+mj-ea"/>
              </a:rPr>
              <a:t>)</a:t>
            </a:r>
          </a:p>
          <a:p>
            <a:pPr marL="0" indent="0">
              <a:buNone/>
            </a:pPr>
            <a:r>
              <a:rPr lang="en-US" altLang="ko-KR" sz="1600" dirty="0">
                <a:latin typeface="+mj-ea"/>
                <a:ea typeface="+mj-ea"/>
              </a:rPr>
              <a:t>    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lang="ko-KR" altLang="en-US" sz="1600" b="1" dirty="0">
                <a:latin typeface="+mj-ea"/>
                <a:ea typeface="+mj-ea"/>
              </a:rPr>
              <a:t>사람의 지식을 모두 기호로 만들어 기호들의 관계로 표현하면 컴퓨터가 지능을 가질 수 있다</a:t>
            </a:r>
            <a:r>
              <a:rPr lang="en-US" altLang="ko-KR" sz="1600" b="1" dirty="0">
                <a:latin typeface="+mj-ea"/>
                <a:ea typeface="+mj-ea"/>
              </a:rPr>
              <a:t>.</a:t>
            </a:r>
            <a:r>
              <a:rPr lang="en-US" altLang="ko-KR" sz="1600" dirty="0">
                <a:latin typeface="+mj-ea"/>
                <a:ea typeface="+mj-ea"/>
              </a:rPr>
              <a:t>       </a:t>
            </a:r>
          </a:p>
          <a:p>
            <a:pPr marL="898525" indent="-89852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② </a:t>
            </a:r>
            <a:r>
              <a:rPr lang="ko-KR" altLang="en-US" sz="1600" b="1" dirty="0">
                <a:latin typeface="+mj-ea"/>
                <a:ea typeface="+mj-ea"/>
              </a:rPr>
              <a:t>뉴얼 </a:t>
            </a:r>
            <a:r>
              <a:rPr lang="en-US" altLang="ko-KR" sz="1600" b="1" dirty="0">
                <a:latin typeface="+mj-ea"/>
                <a:ea typeface="+mj-ea"/>
              </a:rPr>
              <a:t>&amp; </a:t>
            </a:r>
            <a:r>
              <a:rPr lang="ko-KR" altLang="en-US" sz="1600" b="1" dirty="0">
                <a:latin typeface="+mj-ea"/>
                <a:ea typeface="+mj-ea"/>
              </a:rPr>
              <a:t>사이먼</a:t>
            </a:r>
            <a:r>
              <a:rPr lang="en-US" altLang="ko-KR" sz="1600" dirty="0">
                <a:latin typeface="+mj-ea"/>
                <a:ea typeface="+mj-ea"/>
              </a:rPr>
              <a:t>(1956): </a:t>
            </a:r>
            <a:r>
              <a:rPr lang="en-US" altLang="ko-KR" sz="1600" b="1" dirty="0">
                <a:latin typeface="+mj-ea"/>
                <a:ea typeface="+mj-ea"/>
              </a:rPr>
              <a:t>‘</a:t>
            </a:r>
            <a:r>
              <a:rPr lang="ko-KR" altLang="en-US" sz="1600" b="1" dirty="0">
                <a:latin typeface="+mj-ea"/>
                <a:ea typeface="+mj-ea"/>
              </a:rPr>
              <a:t>논리 이론가</a:t>
            </a:r>
            <a:r>
              <a:rPr lang="en-US" altLang="ko-KR" sz="1600" b="1" dirty="0">
                <a:latin typeface="+mj-ea"/>
                <a:ea typeface="+mj-ea"/>
              </a:rPr>
              <a:t>’ </a:t>
            </a:r>
            <a:r>
              <a:rPr lang="en-US" altLang="ko-KR" sz="1600" dirty="0">
                <a:latin typeface="+mj-ea"/>
                <a:ea typeface="+mj-ea"/>
              </a:rPr>
              <a:t>– </a:t>
            </a:r>
            <a:r>
              <a:rPr lang="ko-KR" altLang="en-US" sz="1600" b="1" dirty="0">
                <a:solidFill>
                  <a:srgbClr val="FF0000"/>
                </a:solidFill>
                <a:latin typeface="+mj-ea"/>
                <a:ea typeface="+mj-ea"/>
              </a:rPr>
              <a:t>최초 인공지능 시스템</a:t>
            </a:r>
            <a:endParaRPr lang="en-US" altLang="ko-KR" sz="160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628650" indent="-628650">
              <a:buNone/>
            </a:pPr>
            <a:r>
              <a:rPr lang="en-US" altLang="ko-KR" dirty="0">
                <a:solidFill>
                  <a:srgbClr val="FF0000"/>
                </a:solidFill>
                <a:latin typeface="+mj-lt"/>
                <a:ea typeface="+mj-ea"/>
              </a:rPr>
              <a:t>2.1  </a:t>
            </a:r>
            <a:r>
              <a:rPr lang="ko-KR" altLang="en-US" b="1" dirty="0">
                <a:solidFill>
                  <a:srgbClr val="FF0000"/>
                </a:solidFill>
              </a:rPr>
              <a:t>다트머스 회의</a:t>
            </a:r>
            <a:r>
              <a:rPr lang="en-US" altLang="ko-KR" b="1" dirty="0">
                <a:solidFill>
                  <a:srgbClr val="FF0000"/>
                </a:solidFill>
              </a:rPr>
              <a:t>(1956)</a:t>
            </a:r>
          </a:p>
          <a:p>
            <a:pPr marL="628650" indent="-628650">
              <a:buNone/>
            </a:pPr>
            <a:r>
              <a:rPr lang="en-US" altLang="ko-KR" sz="1600" dirty="0">
                <a:latin typeface="+mj-ea"/>
                <a:ea typeface="+mj-ea"/>
              </a:rPr>
              <a:t>     1) </a:t>
            </a:r>
            <a:r>
              <a:rPr lang="ko-KR" altLang="en-US" sz="1600" dirty="0">
                <a:latin typeface="+mj-ea"/>
                <a:ea typeface="+mj-ea"/>
              </a:rPr>
              <a:t>주관</a:t>
            </a:r>
            <a:r>
              <a:rPr lang="en-US" altLang="ko-KR" sz="1600" dirty="0">
                <a:latin typeface="+mj-ea"/>
                <a:ea typeface="+mj-ea"/>
              </a:rPr>
              <a:t>: </a:t>
            </a:r>
            <a:r>
              <a:rPr lang="ko-KR" altLang="en-US" sz="1600" b="1" dirty="0">
                <a:latin typeface="+mj-ea"/>
                <a:ea typeface="+mj-ea"/>
              </a:rPr>
              <a:t>맥카시</a:t>
            </a:r>
            <a:r>
              <a:rPr lang="en-US" altLang="ko-KR" sz="1600" b="1" dirty="0">
                <a:latin typeface="+mj-ea"/>
                <a:ea typeface="+mj-ea"/>
              </a:rPr>
              <a:t>(</a:t>
            </a:r>
            <a:r>
              <a:rPr lang="ko-KR" altLang="en-US" sz="1600" b="1" dirty="0">
                <a:latin typeface="+mj-ea"/>
                <a:ea typeface="+mj-ea"/>
              </a:rPr>
              <a:t>다트머스대</a:t>
            </a:r>
            <a:r>
              <a:rPr lang="en-US" altLang="ko-KR" sz="1600" b="1" dirty="0">
                <a:latin typeface="+mj-ea"/>
                <a:ea typeface="+mj-ea"/>
              </a:rPr>
              <a:t>), </a:t>
            </a:r>
            <a:r>
              <a:rPr lang="ko-KR" altLang="en-US" sz="1600" b="1" dirty="0">
                <a:latin typeface="+mj-ea"/>
                <a:ea typeface="+mj-ea"/>
              </a:rPr>
              <a:t>민스키</a:t>
            </a:r>
            <a:r>
              <a:rPr lang="en-US" altLang="ko-KR" sz="1600" b="1" dirty="0">
                <a:latin typeface="+mj-ea"/>
                <a:ea typeface="+mj-ea"/>
              </a:rPr>
              <a:t>(MIT), </a:t>
            </a:r>
            <a:r>
              <a:rPr lang="ko-KR" altLang="en-US" sz="1600" b="1" dirty="0">
                <a:latin typeface="+mj-ea"/>
                <a:ea typeface="+mj-ea"/>
              </a:rPr>
              <a:t>섀넌</a:t>
            </a:r>
            <a:r>
              <a:rPr lang="en-US" altLang="ko-KR" sz="1600" b="1" dirty="0">
                <a:latin typeface="+mj-ea"/>
                <a:ea typeface="+mj-ea"/>
              </a:rPr>
              <a:t>, </a:t>
            </a:r>
            <a:r>
              <a:rPr lang="ko-KR" altLang="en-US" sz="1600" b="1" dirty="0">
                <a:latin typeface="+mj-ea"/>
                <a:ea typeface="+mj-ea"/>
              </a:rPr>
              <a:t>로체스터</a:t>
            </a:r>
            <a:r>
              <a:rPr lang="en-US" altLang="ko-KR" sz="1600" b="1" dirty="0">
                <a:latin typeface="+mj-ea"/>
                <a:ea typeface="+mj-ea"/>
              </a:rPr>
              <a:t>(IBM)</a:t>
            </a:r>
          </a:p>
          <a:p>
            <a:pPr marL="628650" indent="-628650">
              <a:buNone/>
            </a:pPr>
            <a:r>
              <a:rPr lang="en-US" altLang="ko-KR" sz="1600" dirty="0">
                <a:latin typeface="+mj-ea"/>
                <a:ea typeface="+mj-ea"/>
              </a:rPr>
              <a:t>     2) </a:t>
            </a:r>
            <a:r>
              <a:rPr lang="en-US" altLang="ko-KR" sz="1600" b="1" dirty="0">
                <a:latin typeface="+mj-ea"/>
                <a:ea typeface="+mj-ea"/>
              </a:rPr>
              <a:t>‘</a:t>
            </a:r>
            <a:r>
              <a:rPr lang="ko-KR" altLang="en-US" sz="1600" b="1" dirty="0">
                <a:latin typeface="+mj-ea"/>
                <a:ea typeface="+mj-ea"/>
              </a:rPr>
              <a:t>인공지능</a:t>
            </a:r>
            <a:r>
              <a:rPr lang="en-US" altLang="ko-KR" sz="1600" b="1" dirty="0">
                <a:latin typeface="+mj-ea"/>
                <a:ea typeface="+mj-ea"/>
              </a:rPr>
              <a:t>’</a:t>
            </a:r>
            <a:r>
              <a:rPr lang="ko-KR" altLang="en-US" sz="1600" b="1" dirty="0">
                <a:latin typeface="+mj-ea"/>
                <a:ea typeface="+mj-ea"/>
              </a:rPr>
              <a:t>이란 용어</a:t>
            </a:r>
            <a:r>
              <a:rPr lang="en-US" altLang="ko-KR" sz="1600" b="1" dirty="0">
                <a:latin typeface="+mj-ea"/>
                <a:ea typeface="+mj-ea"/>
              </a:rPr>
              <a:t>, </a:t>
            </a:r>
            <a:r>
              <a:rPr lang="ko-KR" altLang="en-US" sz="1600" b="1" dirty="0">
                <a:latin typeface="+mj-ea"/>
                <a:ea typeface="+mj-ea"/>
              </a:rPr>
              <a:t>인공지능 학문 분야와 과학 분야의 공식적 시작</a:t>
            </a:r>
            <a:endParaRPr lang="en-US" altLang="ko-KR" sz="1600" b="1" dirty="0">
              <a:latin typeface="+mj-ea"/>
              <a:ea typeface="+mj-ea"/>
            </a:endParaRPr>
          </a:p>
          <a:p>
            <a:pPr marL="628650" indent="-628650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+mj-ea"/>
              </a:rPr>
              <a:t>2.2  </a:t>
            </a:r>
            <a:r>
              <a:rPr lang="en-US" altLang="ko-KR" dirty="0"/>
              <a:t>1</a:t>
            </a:r>
            <a:r>
              <a:rPr lang="ko-KR" altLang="en-US" dirty="0"/>
              <a:t>차 황금기</a:t>
            </a:r>
            <a:r>
              <a:rPr lang="en-US" altLang="ko-KR" dirty="0"/>
              <a:t>(1956-1974):</a:t>
            </a:r>
          </a:p>
          <a:p>
            <a:pPr marL="628650" indent="-628650">
              <a:buNone/>
            </a:pPr>
            <a:r>
              <a:rPr lang="en-US" altLang="ko-KR" sz="1600" dirty="0">
                <a:latin typeface="+mj-ea"/>
                <a:ea typeface="+mj-ea"/>
              </a:rPr>
              <a:t>      1) </a:t>
            </a:r>
            <a:r>
              <a:rPr lang="ko-KR" altLang="en-US" sz="1600" dirty="0"/>
              <a:t>기호주의 인공지능들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lang="en-US" altLang="ko-KR" sz="1600" dirty="0">
                <a:latin typeface="+mj-ea"/>
                <a:ea typeface="+mj-ea"/>
              </a:rPr>
              <a:t> </a:t>
            </a:r>
            <a:r>
              <a:rPr lang="ko-KR" altLang="en-US" sz="1600" b="1" dirty="0">
                <a:latin typeface="+mj-ea"/>
                <a:ea typeface="+mj-ea"/>
              </a:rPr>
              <a:t>검색 트리</a:t>
            </a:r>
            <a:r>
              <a:rPr lang="en-US" altLang="ko-KR" sz="1600" b="1" dirty="0">
                <a:latin typeface="+mj-ea"/>
                <a:ea typeface="+mj-ea"/>
              </a:rPr>
              <a:t>/</a:t>
            </a:r>
            <a:r>
              <a:rPr lang="en-US" altLang="ko-KR" sz="1600" dirty="0">
                <a:latin typeface="+mj-ea"/>
                <a:ea typeface="+mj-ea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lang="ko-KR" altLang="en-US" sz="1600" b="1" dirty="0">
                <a:latin typeface="+mj-ea"/>
                <a:ea typeface="+mj-ea"/>
              </a:rPr>
              <a:t>자연어 처리</a:t>
            </a:r>
            <a:r>
              <a:rPr lang="en-US" altLang="ko-KR" sz="1600" b="1" dirty="0">
                <a:latin typeface="+mj-ea"/>
                <a:ea typeface="+mj-ea"/>
              </a:rPr>
              <a:t>/</a:t>
            </a:r>
            <a:r>
              <a:rPr lang="en-US" altLang="ko-KR" sz="1600" dirty="0">
                <a:latin typeface="+mj-ea"/>
                <a:ea typeface="+mj-ea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r>
              <a:rPr lang="ko-KR" altLang="en-US" sz="1600" b="1" dirty="0">
                <a:latin typeface="+mj-ea"/>
                <a:ea typeface="+mj-ea"/>
              </a:rPr>
              <a:t>마이크로 월드</a:t>
            </a:r>
            <a:endParaRPr lang="ko-KR" altLang="en-US" sz="1600" dirty="0">
              <a:latin typeface="+mj-ea"/>
              <a:ea typeface="+mj-ea"/>
            </a:endParaRPr>
          </a:p>
          <a:p>
            <a:pPr marL="628650" indent="-628650">
              <a:buNone/>
            </a:pPr>
            <a:r>
              <a:rPr lang="en-US" altLang="ko-KR" sz="1600" dirty="0">
                <a:latin typeface="+mj-ea"/>
                <a:ea typeface="+mj-ea"/>
              </a:rPr>
              <a:t>      4) </a:t>
            </a:r>
            <a:r>
              <a:rPr lang="ko-KR" altLang="en-US" sz="1600" b="1" dirty="0">
                <a:solidFill>
                  <a:srgbClr val="FF0000"/>
                </a:solidFill>
                <a:latin typeface="+mj-ea"/>
                <a:ea typeface="+mj-ea"/>
              </a:rPr>
              <a:t>알고리즘이 대수학 문제를 풀고</a:t>
            </a:r>
            <a:r>
              <a:rPr lang="en-US" altLang="ko-KR" sz="1600" b="1" dirty="0">
                <a:solidFill>
                  <a:srgbClr val="FF0000"/>
                </a:solidFill>
                <a:latin typeface="+mj-ea"/>
                <a:ea typeface="+mj-ea"/>
              </a:rPr>
              <a:t>, </a:t>
            </a:r>
            <a:r>
              <a:rPr lang="ko-KR" altLang="en-US" sz="1600" b="1" dirty="0">
                <a:solidFill>
                  <a:srgbClr val="FF0000"/>
                </a:solidFill>
                <a:latin typeface="+mj-ea"/>
                <a:ea typeface="+mj-ea"/>
              </a:rPr>
              <a:t>기하학 정리를 증명하고</a:t>
            </a:r>
            <a:r>
              <a:rPr lang="en-US" altLang="ko-KR" sz="1600" b="1" dirty="0">
                <a:solidFill>
                  <a:srgbClr val="FF0000"/>
                </a:solidFill>
                <a:latin typeface="+mj-ea"/>
                <a:ea typeface="+mj-ea"/>
              </a:rPr>
              <a:t>, </a:t>
            </a:r>
            <a:r>
              <a:rPr lang="ko-KR" altLang="en-US" sz="1600" b="1" dirty="0">
                <a:solidFill>
                  <a:srgbClr val="FF0000"/>
                </a:solidFill>
                <a:latin typeface="+mj-ea"/>
                <a:ea typeface="+mj-ea"/>
              </a:rPr>
              <a:t>영어를 학습했다</a:t>
            </a:r>
            <a:r>
              <a:rPr lang="en-US" altLang="ko-KR" sz="1600" b="1" dirty="0">
                <a:solidFill>
                  <a:srgbClr val="FF0000"/>
                </a:solidFill>
                <a:latin typeface="+mj-ea"/>
                <a:ea typeface="+mj-ea"/>
              </a:rPr>
              <a:t>.</a:t>
            </a:r>
            <a:endParaRPr lang="ko-KR" altLang="en-US" sz="1600" dirty="0">
              <a:latin typeface="+mj-ea"/>
              <a:ea typeface="+mj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81D72CC-6502-44E3-963D-F6D420172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99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2</a:t>
            </a:r>
            <a:r>
              <a:rPr lang="ko-KR" altLang="en-US" sz="2800" dirty="0"/>
              <a:t>장 기계는 어떤 방법으로 지능을 가지게 되나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5.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신경망 모사  지능 제작 기술들의 진화 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4424"/>
            <a:ext cx="9603275" cy="4237286"/>
          </a:xfrm>
        </p:spPr>
        <p:txBody>
          <a:bodyPr>
            <a:normAutofit/>
          </a:bodyPr>
          <a:lstStyle/>
          <a:p>
            <a:pPr marL="898525" indent="-898525">
              <a:buNone/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①단층 퍼셉트론에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은닉층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 추가한 형태로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입력층에서 나온 출력값을 은닉층에 입력해서 단층 퍼셉트론 알고리즘을 반복해서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XOR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문제를 해결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하는 방식 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3275" indent="-8032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②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복잡한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XOR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문제 해결방법들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3275" indent="-8032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ⓐ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은닉층 뉴런 수를 많이 두는 방법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ⓑ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뉴런 수는 적되 은닉층 수를 많이 두는 방법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98525" indent="-89852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-ⓐ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는 신경망 규모 비대화로 연산에 장애 초래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-ⓑ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는 연산을 단순화하면서도 문제를 잘 처리하므로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-ⓑ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방식으로 진화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심층신경망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  <a:p>
            <a:pPr marL="803275" indent="-8032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④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그러므로 현재는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심층신경망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(DNN: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Deep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Neural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Network)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 주류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1616075" indent="-1616075">
              <a:buNone/>
            </a:pPr>
            <a:r>
              <a:rPr lang="en-US" altLang="ko-KR" sz="2000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5.4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다층 또는 심층 신경망 학습 방법과 문제점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616075" indent="-16160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1)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학습방법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경사하강</a:t>
            </a: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(gradient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descent)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법 </a:t>
            </a: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오류</a:t>
            </a: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역전파</a:t>
            </a: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(backpropagation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알고리즘</a:t>
            </a: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803275" indent="-8032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2)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제약요인들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과적합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②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시간 복잡성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③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경사 소멸 또는 발산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④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국지 최소화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3275" indent="-803275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667A5B9-D976-4922-A163-D4194861F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3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2</a:t>
            </a:r>
            <a:r>
              <a:rPr lang="ko-KR" altLang="en-US" sz="2800" dirty="0"/>
              <a:t>장 기계는 어떤 방법으로 지능을 가지게 되나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5.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신경망 모사  지능 제작 기술들의 진화 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21163"/>
            <a:ext cx="9603275" cy="4237286"/>
          </a:xfrm>
        </p:spPr>
        <p:txBody>
          <a:bodyPr>
            <a:normAutofit lnSpcReduction="10000"/>
          </a:bodyPr>
          <a:lstStyle/>
          <a:p>
            <a:pPr marL="1616075" indent="-1616075">
              <a:buNone/>
            </a:pPr>
            <a:r>
              <a:rPr lang="en-US" altLang="ko-KR" sz="2200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6.1 </a:t>
            </a:r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DNN(</a:t>
            </a: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심층신경망</a:t>
            </a:r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학습 제약요인들에 대한 돌파 시도들</a:t>
            </a:r>
            <a:endParaRPr lang="en-US" altLang="ko-KR" sz="2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616075" indent="-16160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1) </a:t>
            </a:r>
            <a:r>
              <a:rPr lang="ko-KR" altLang="en-US" sz="1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볼츠만 머신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애클리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힌튼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&amp;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세이노프스키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(1985)]</a:t>
            </a:r>
          </a:p>
          <a:p>
            <a:pPr marL="1616075" indent="-1616075">
              <a:buNone/>
            </a:pP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①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비지도학습으로 국지적 최소화 문제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병렬 분산처리로 시간 복잡성 문제 해결 시도</a:t>
            </a:r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616075" indent="-1616075">
              <a:buNone/>
            </a:pP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②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구조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입력층과 은닉층으로 구성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층 간 및 같은 층에 속한 뉴런들도 모두 연결되어 있다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1347788" indent="-1347788">
              <a:buNone/>
            </a:pP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문제점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학습의 복잡도가 높아서 현실 문제 해결에 부적합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92288" indent="-17922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2)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제한된 볼츠만 머신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</a:p>
          <a:p>
            <a:pPr marL="1347788" indent="-13477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①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구조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볼츠만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머신에서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입력층과 은닉층 간 연결만 남기고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각 층 내  뉴런 간 연결을 없애서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완전 연결 그래프 구조를 이분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(bipartite)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구조로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축소해서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신경망의 깊이를 심화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347788" indent="-13477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장점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보이는 입력층이 관찰되고 일정한 범위 안에 한정되어 학습과정에서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MCMC(Markov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Chain Monte Carlo)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나 이산도 비교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(CD)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사용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추론 과정을 단순화해 학습을 쉽게 한다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347788" indent="-13477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</a:p>
          <a:p>
            <a:pPr marL="1347788" indent="-1347788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347788" indent="-1347788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8B5B4FC-AE1F-420D-B264-65160D90D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974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2</a:t>
            </a:r>
            <a:r>
              <a:rPr lang="ko-KR" altLang="en-US" sz="2800" dirty="0"/>
              <a:t>장 기계는 어떤 방법으로 지능을 가지게 되나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6.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신경망 학습의 최신 기술 </a:t>
            </a: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‘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딥러닝</a:t>
            </a: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’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의 발달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4424"/>
            <a:ext cx="9603275" cy="4269286"/>
          </a:xfrm>
        </p:spPr>
        <p:txBody>
          <a:bodyPr>
            <a:normAutofit fontScale="25000" lnSpcReduction="20000"/>
          </a:bodyPr>
          <a:lstStyle/>
          <a:p>
            <a:pPr marL="1792288" indent="-1792288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92288" indent="-1792288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92288" indent="-1792288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92288" indent="-1792288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92288" indent="-1792288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92288" indent="-1792288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92288" indent="-1792288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92288" indent="-17922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</a:t>
            </a:r>
          </a:p>
          <a:p>
            <a:pPr marL="1792288" indent="-1792288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347788" indent="-1347788">
              <a:buNone/>
            </a:pPr>
            <a:endParaRPr lang="en-US" altLang="ko-KR" sz="1600" dirty="0">
              <a:latin typeface="맑은 고딕" panose="020B0503020000020004" pitchFamily="50" charset="-127"/>
            </a:endParaRPr>
          </a:p>
          <a:p>
            <a:pPr marL="1347788" indent="-1347788">
              <a:buNone/>
            </a:pPr>
            <a:endParaRPr lang="en-US" altLang="ko-KR" sz="1600" dirty="0">
              <a:latin typeface="맑은 고딕" panose="020B0503020000020004" pitchFamily="50" charset="-127"/>
            </a:endParaRPr>
          </a:p>
          <a:p>
            <a:pPr marL="1347788" indent="-1347788">
              <a:buNone/>
            </a:pPr>
            <a:r>
              <a:rPr lang="en-US" altLang="ko-KR" sz="6400" dirty="0">
                <a:latin typeface="맑은 고딕" panose="020B0503020000020004" pitchFamily="50" charset="-127"/>
              </a:rPr>
              <a:t>     3) </a:t>
            </a:r>
            <a:r>
              <a:rPr lang="en-US" altLang="ko-KR" sz="6400" b="1" dirty="0">
                <a:latin typeface="맑은 고딕" panose="020B0503020000020004" pitchFamily="50" charset="-127"/>
              </a:rPr>
              <a:t>‘</a:t>
            </a:r>
            <a:r>
              <a:rPr lang="ko-KR" altLang="en-US" sz="6400" b="1" dirty="0">
                <a:latin typeface="맑은 고딕" panose="020B0503020000020004" pitchFamily="50" charset="-127"/>
              </a:rPr>
              <a:t>역전파</a:t>
            </a:r>
            <a:r>
              <a:rPr lang="en-US" altLang="ko-KR" sz="6400" b="1" dirty="0">
                <a:latin typeface="맑은 고딕" panose="020B0503020000020004" pitchFamily="50" charset="-127"/>
              </a:rPr>
              <a:t>’</a:t>
            </a:r>
            <a:r>
              <a:rPr lang="ko-KR" altLang="en-US" sz="6400" b="1" dirty="0">
                <a:latin typeface="맑은 고딕" panose="020B0503020000020004" pitchFamily="50" charset="-127"/>
              </a:rPr>
              <a:t> </a:t>
            </a:r>
            <a:r>
              <a:rPr lang="ko-KR" altLang="en-US" sz="6400" dirty="0">
                <a:latin typeface="맑은 고딕" panose="020B0503020000020004" pitchFamily="50" charset="-127"/>
              </a:rPr>
              <a:t>공식</a:t>
            </a:r>
            <a:r>
              <a:rPr lang="en-US" altLang="ko-KR" sz="6400" dirty="0">
                <a:latin typeface="맑은 고딕" panose="020B0503020000020004" pitchFamily="50" charset="-127"/>
              </a:rPr>
              <a:t>[</a:t>
            </a:r>
            <a:r>
              <a:rPr lang="ko-KR" altLang="en-US" sz="6400" dirty="0">
                <a:solidFill>
                  <a:srgbClr val="FF0000"/>
                </a:solidFill>
                <a:latin typeface="맑은 고딕" panose="020B0503020000020004" pitchFamily="50" charset="-127"/>
              </a:rPr>
              <a:t>루멜하트</a:t>
            </a:r>
            <a:r>
              <a:rPr lang="en-US" altLang="ko-KR" sz="6400" dirty="0">
                <a:solidFill>
                  <a:srgbClr val="FF0000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6400" dirty="0">
                <a:solidFill>
                  <a:srgbClr val="FF0000"/>
                </a:solidFill>
                <a:latin typeface="맑은 고딕" panose="020B0503020000020004" pitchFamily="50" charset="-127"/>
              </a:rPr>
              <a:t>힌튼 </a:t>
            </a:r>
            <a:r>
              <a:rPr lang="en-US" altLang="ko-KR" sz="6400" dirty="0">
                <a:solidFill>
                  <a:srgbClr val="FF0000"/>
                </a:solidFill>
                <a:latin typeface="맑은 고딕" panose="020B0503020000020004" pitchFamily="50" charset="-127"/>
              </a:rPr>
              <a:t>&amp; </a:t>
            </a:r>
            <a:r>
              <a:rPr lang="ko-KR" altLang="en-US" sz="6400" dirty="0">
                <a:solidFill>
                  <a:srgbClr val="FF0000"/>
                </a:solidFill>
                <a:latin typeface="맑은 고딕" panose="020B0503020000020004" pitchFamily="50" charset="-127"/>
              </a:rPr>
              <a:t>윌리엄스</a:t>
            </a:r>
            <a:r>
              <a:rPr lang="en-US" altLang="ko-KR" sz="6400" dirty="0">
                <a:solidFill>
                  <a:srgbClr val="FF0000"/>
                </a:solidFill>
                <a:latin typeface="맑은 고딕" panose="020B0503020000020004" pitchFamily="50" charset="-127"/>
              </a:rPr>
              <a:t>(1986)</a:t>
            </a:r>
            <a:r>
              <a:rPr lang="en-US" altLang="ko-KR" sz="6400" dirty="0">
                <a:latin typeface="맑은 고딕" panose="020B0503020000020004" pitchFamily="50" charset="-127"/>
              </a:rPr>
              <a:t>]</a:t>
            </a:r>
          </a:p>
          <a:p>
            <a:pPr marL="1347788" indent="-1347788">
              <a:buNone/>
            </a:pPr>
            <a:r>
              <a:rPr lang="en-US" altLang="ko-KR" sz="6400" dirty="0">
                <a:latin typeface="맑은 고딕" panose="020B0503020000020004" pitchFamily="50" charset="-127"/>
              </a:rPr>
              <a:t>        ① </a:t>
            </a:r>
            <a:r>
              <a:rPr lang="ko-KR" altLang="en-US" sz="6400" b="1" dirty="0">
                <a:latin typeface="맑은 고딕" panose="020B0503020000020004" pitchFamily="50" charset="-127"/>
              </a:rPr>
              <a:t>제한된 볼츠만 </a:t>
            </a:r>
            <a:r>
              <a:rPr lang="ko-KR" altLang="en-US" sz="6400" b="1" dirty="0" err="1">
                <a:latin typeface="맑은 고딕" panose="020B0503020000020004" pitchFamily="50" charset="-127"/>
              </a:rPr>
              <a:t>머신보다</a:t>
            </a:r>
            <a:r>
              <a:rPr lang="ko-KR" altLang="en-US" sz="6400" b="1" dirty="0">
                <a:latin typeface="맑은 고딕" panose="020B0503020000020004" pitchFamily="50" charset="-127"/>
              </a:rPr>
              <a:t> 성능이 좋은 </a:t>
            </a:r>
            <a:r>
              <a:rPr lang="en-US" altLang="ko-KR" sz="6400" dirty="0">
                <a:latin typeface="맑은 고딕" panose="020B0503020000020004" pitchFamily="50" charset="-127"/>
              </a:rPr>
              <a:t>XOR </a:t>
            </a:r>
            <a:r>
              <a:rPr lang="ko-KR" altLang="en-US" sz="6400" dirty="0">
                <a:latin typeface="맑은 고딕" panose="020B0503020000020004" pitchFamily="50" charset="-127"/>
              </a:rPr>
              <a:t>문제 해결 </a:t>
            </a:r>
            <a:r>
              <a:rPr lang="ko-KR" altLang="en-US" sz="6400" b="1" dirty="0">
                <a:latin typeface="맑은 고딕" panose="020B0503020000020004" pitchFamily="50" charset="-127"/>
              </a:rPr>
              <a:t>역전파</a:t>
            </a:r>
            <a:r>
              <a:rPr lang="ko-KR" altLang="en-US" sz="6400" dirty="0">
                <a:latin typeface="맑은 고딕" panose="020B0503020000020004" pitchFamily="50" charset="-127"/>
              </a:rPr>
              <a:t> </a:t>
            </a:r>
            <a:r>
              <a:rPr lang="ko-KR" altLang="en-US" sz="6400" b="1" dirty="0">
                <a:latin typeface="맑은 고딕" panose="020B0503020000020004" pitchFamily="50" charset="-127"/>
              </a:rPr>
              <a:t>공식 </a:t>
            </a:r>
            <a:r>
              <a:rPr lang="ko-KR" altLang="en-US" sz="6400" dirty="0">
                <a:latin typeface="맑은 고딕" panose="020B0503020000020004" pitchFamily="50" charset="-127"/>
              </a:rPr>
              <a:t>발명</a:t>
            </a:r>
            <a:endParaRPr lang="en-US" altLang="ko-KR" sz="6400" dirty="0">
              <a:latin typeface="맑은 고딕" panose="020B0503020000020004" pitchFamily="50" charset="-127"/>
            </a:endParaRPr>
          </a:p>
          <a:p>
            <a:pPr marL="1347788" indent="-1347788">
              <a:buNone/>
            </a:pPr>
            <a:r>
              <a:rPr lang="en-US" altLang="ko-KR" sz="6400" dirty="0">
                <a:latin typeface="맑은 고딕" panose="020B0503020000020004" pitchFamily="50" charset="-127"/>
              </a:rPr>
              <a:t>     4) </a:t>
            </a:r>
            <a:r>
              <a:rPr lang="en-US" altLang="ko-KR" sz="6400" b="1" dirty="0">
                <a:latin typeface="맑은 고딕" panose="020B0503020000020004" pitchFamily="50" charset="-127"/>
              </a:rPr>
              <a:t>LeNet 5</a:t>
            </a:r>
            <a:r>
              <a:rPr lang="en-US" altLang="ko-KR" sz="6400" dirty="0">
                <a:latin typeface="맑은 고딕" panose="020B0503020000020004" pitchFamily="50" charset="-127"/>
              </a:rPr>
              <a:t>[</a:t>
            </a:r>
            <a:r>
              <a:rPr lang="ko-KR" altLang="en-US" sz="6400" dirty="0">
                <a:latin typeface="맑은 고딕" panose="020B0503020000020004" pitchFamily="50" charset="-127"/>
              </a:rPr>
              <a:t>르쿤</a:t>
            </a:r>
            <a:r>
              <a:rPr lang="en-US" altLang="ko-KR" sz="6400" dirty="0">
                <a:latin typeface="맑은 고딕" panose="020B0503020000020004" pitchFamily="50" charset="-127"/>
              </a:rPr>
              <a:t> </a:t>
            </a:r>
            <a:r>
              <a:rPr lang="ko-KR" altLang="en-US" sz="6400" dirty="0">
                <a:latin typeface="맑은 고딕" panose="020B0503020000020004" pitchFamily="50" charset="-127"/>
              </a:rPr>
              <a:t>등 연구자들</a:t>
            </a:r>
            <a:r>
              <a:rPr lang="en-US" altLang="ko-KR" sz="6400" dirty="0">
                <a:latin typeface="맑은 고딕" panose="020B0503020000020004" pitchFamily="50" charset="-127"/>
              </a:rPr>
              <a:t>(1989)]: </a:t>
            </a:r>
            <a:r>
              <a:rPr lang="ko-KR" altLang="en-US" sz="6400" dirty="0">
                <a:latin typeface="맑은 고딕" panose="020B0503020000020004" pitchFamily="50" charset="-127"/>
              </a:rPr>
              <a:t>최초의 현대적 </a:t>
            </a:r>
            <a:r>
              <a:rPr lang="en-US" altLang="ko-KR" sz="6400" dirty="0">
                <a:latin typeface="맑은 고딕" panose="020B0503020000020004" pitchFamily="50" charset="-127"/>
              </a:rPr>
              <a:t>CNN(</a:t>
            </a:r>
            <a:r>
              <a:rPr lang="ko-KR" altLang="en-US" sz="6400" dirty="0">
                <a:latin typeface="맑은 고딕" panose="020B0503020000020004" pitchFamily="50" charset="-127"/>
              </a:rPr>
              <a:t>합성곱 신경망</a:t>
            </a:r>
            <a:r>
              <a:rPr lang="en-US" altLang="ko-KR" sz="6400" dirty="0">
                <a:latin typeface="맑은 고딕" panose="020B0503020000020004" pitchFamily="50" charset="-127"/>
              </a:rPr>
              <a:t>)</a:t>
            </a:r>
          </a:p>
          <a:p>
            <a:pPr marL="1347788" indent="-1347788">
              <a:buNone/>
            </a:pPr>
            <a:r>
              <a:rPr lang="en-US" altLang="ko-KR" sz="6400" dirty="0">
                <a:latin typeface="맑은 고딕" panose="020B0503020000020004" pitchFamily="50" charset="-127"/>
              </a:rPr>
              <a:t>        ① </a:t>
            </a:r>
            <a:r>
              <a:rPr lang="en-US" altLang="ko-KR" sz="6400" b="1" dirty="0">
                <a:latin typeface="맑은 고딕" panose="020B0503020000020004" pitchFamily="50" charset="-127"/>
              </a:rPr>
              <a:t>[RBM(</a:t>
            </a:r>
            <a:r>
              <a:rPr lang="ko-KR" altLang="en-US" sz="6400" b="1" dirty="0">
                <a:latin typeface="맑은 고딕" panose="020B0503020000020004" pitchFamily="50" charset="-127"/>
              </a:rPr>
              <a:t>제한된</a:t>
            </a:r>
            <a:r>
              <a:rPr lang="en-US" altLang="ko-KR" sz="6400" b="1" dirty="0">
                <a:latin typeface="맑은 고딕" panose="020B0503020000020004" pitchFamily="50" charset="-127"/>
              </a:rPr>
              <a:t> </a:t>
            </a:r>
            <a:r>
              <a:rPr lang="ko-KR" altLang="en-US" sz="6400" b="1" dirty="0">
                <a:latin typeface="맑은 고딕" panose="020B0503020000020004" pitchFamily="50" charset="-127"/>
              </a:rPr>
              <a:t>볼츠만 머신</a:t>
            </a:r>
            <a:r>
              <a:rPr lang="en-US" altLang="ko-KR" sz="6400" b="1" dirty="0">
                <a:latin typeface="맑은 고딕" panose="020B0503020000020004" pitchFamily="50" charset="-127"/>
              </a:rPr>
              <a:t>)+</a:t>
            </a:r>
            <a:r>
              <a:rPr lang="ko-KR" altLang="en-US" sz="6400" b="1" dirty="0">
                <a:latin typeface="맑은 고딕" panose="020B0503020000020004" pitchFamily="50" charset="-127"/>
              </a:rPr>
              <a:t>역전파 알고리즘</a:t>
            </a:r>
            <a:r>
              <a:rPr lang="en-US" altLang="ko-KR" sz="6400" b="1" dirty="0">
                <a:latin typeface="맑은 고딕" panose="020B0503020000020004" pitchFamily="50" charset="-127"/>
              </a:rPr>
              <a:t>]</a:t>
            </a:r>
            <a:r>
              <a:rPr lang="ko-KR" altLang="en-US" sz="6400" b="1" dirty="0">
                <a:latin typeface="맑은 고딕" panose="020B0503020000020004" pitchFamily="50" charset="-127"/>
              </a:rPr>
              <a:t>으로 만든 최초의 역전파 기반 </a:t>
            </a:r>
            <a:r>
              <a:rPr lang="en-US" altLang="ko-KR" sz="6400" b="1" dirty="0">
                <a:latin typeface="맑은 고딕" panose="020B0503020000020004" pitchFamily="50" charset="-127"/>
              </a:rPr>
              <a:t>DNN(</a:t>
            </a:r>
            <a:r>
              <a:rPr lang="ko-KR" altLang="en-US" sz="6400" b="1" dirty="0">
                <a:latin typeface="맑은 고딕" panose="020B0503020000020004" pitchFamily="50" charset="-127"/>
              </a:rPr>
              <a:t>심층신경망</a:t>
            </a:r>
            <a:r>
              <a:rPr lang="en-US" altLang="ko-KR" sz="6400" b="1" dirty="0">
                <a:latin typeface="맑은 고딕" panose="020B0503020000020004" pitchFamily="50" charset="-127"/>
              </a:rPr>
              <a:t>)</a:t>
            </a:r>
          </a:p>
          <a:p>
            <a:pPr marL="1347788" indent="-1347788">
              <a:buNone/>
            </a:pPr>
            <a:r>
              <a:rPr lang="en-US" altLang="ko-KR" sz="6400" dirty="0">
                <a:latin typeface="맑은 고딕" panose="020B0503020000020004" pitchFamily="50" charset="-127"/>
              </a:rPr>
              <a:t>        ② </a:t>
            </a:r>
            <a:r>
              <a:rPr lang="ko-KR" altLang="en-US" sz="6400" dirty="0">
                <a:latin typeface="맑은 고딕" panose="020B0503020000020004" pitchFamily="50" charset="-127"/>
              </a:rPr>
              <a:t>성과</a:t>
            </a:r>
            <a:r>
              <a:rPr lang="en-US" altLang="ko-KR" sz="6400" dirty="0">
                <a:latin typeface="맑은 고딕" panose="020B0503020000020004" pitchFamily="50" charset="-127"/>
              </a:rPr>
              <a:t>: </a:t>
            </a:r>
            <a:r>
              <a:rPr lang="ko-KR" altLang="en-US" sz="6400" dirty="0">
                <a:latin typeface="맑은 고딕" panose="020B0503020000020004" pitchFamily="50" charset="-127"/>
              </a:rPr>
              <a:t>미국 우체국의 </a:t>
            </a:r>
            <a:r>
              <a:rPr lang="en-US" altLang="ko-KR" sz="6400" dirty="0">
                <a:latin typeface="맑은 고딕" panose="020B0503020000020004" pitchFamily="50" charset="-127"/>
              </a:rPr>
              <a:t>‘</a:t>
            </a:r>
            <a:r>
              <a:rPr lang="ko-KR" altLang="en-US" sz="6400" dirty="0">
                <a:latin typeface="맑은 고딕" panose="020B0503020000020004" pitchFamily="50" charset="-127"/>
              </a:rPr>
              <a:t>수표에 쓰인 손 글씨</a:t>
            </a:r>
            <a:r>
              <a:rPr lang="en-US" altLang="ko-KR" sz="6400" dirty="0">
                <a:latin typeface="맑은 고딕" panose="020B0503020000020004" pitchFamily="50" charset="-127"/>
              </a:rPr>
              <a:t>‘ </a:t>
            </a:r>
            <a:r>
              <a:rPr lang="ko-KR" altLang="en-US" sz="6400" dirty="0">
                <a:latin typeface="맑은 고딕" panose="020B0503020000020004" pitchFamily="50" charset="-127"/>
              </a:rPr>
              <a:t>자동 인식에 성공</a:t>
            </a:r>
            <a:endParaRPr lang="en-US" altLang="ko-KR" sz="6400" dirty="0">
              <a:latin typeface="맑은 고딕" panose="020B0503020000020004" pitchFamily="50" charset="-127"/>
            </a:endParaRPr>
          </a:p>
          <a:p>
            <a:pPr marL="1347788" indent="-1347788">
              <a:buNone/>
            </a:pPr>
            <a:r>
              <a:rPr lang="en-US" altLang="ko-KR" sz="6400" dirty="0">
                <a:latin typeface="맑은 고딕" panose="020B0503020000020004" pitchFamily="50" charset="-127"/>
              </a:rPr>
              <a:t>        </a:t>
            </a:r>
            <a:r>
              <a:rPr lang="ko-KR" altLang="ko-KR" sz="6400" dirty="0">
                <a:latin typeface="맑은 고딕" panose="020B0503020000020004" pitchFamily="50" charset="-127"/>
              </a:rPr>
              <a:t>③</a:t>
            </a:r>
            <a:r>
              <a:rPr lang="en-US" altLang="ko-KR" sz="6400" dirty="0">
                <a:latin typeface="맑은 고딕" panose="020B0503020000020004" pitchFamily="50" charset="-127"/>
              </a:rPr>
              <a:t> </a:t>
            </a:r>
            <a:r>
              <a:rPr lang="ko-KR" altLang="en-US" sz="6400" dirty="0">
                <a:latin typeface="맑은 고딕" panose="020B0503020000020004" pitchFamily="50" charset="-127"/>
              </a:rPr>
              <a:t>한계</a:t>
            </a:r>
            <a:r>
              <a:rPr lang="en-US" altLang="ko-KR" sz="6400" dirty="0">
                <a:latin typeface="맑은 고딕" panose="020B0503020000020004" pitchFamily="50" charset="-127"/>
              </a:rPr>
              <a:t>: 10</a:t>
            </a:r>
            <a:r>
              <a:rPr lang="ko-KR" altLang="en-US" sz="6400" dirty="0">
                <a:latin typeface="맑은 고딕" panose="020B0503020000020004" pitchFamily="50" charset="-127"/>
              </a:rPr>
              <a:t>개 숫자 학습에 </a:t>
            </a:r>
            <a:r>
              <a:rPr lang="en-US" altLang="ko-KR" sz="6400" dirty="0">
                <a:latin typeface="맑은 고딕" panose="020B0503020000020004" pitchFamily="50" charset="-127"/>
              </a:rPr>
              <a:t>3</a:t>
            </a:r>
            <a:r>
              <a:rPr lang="ko-KR" altLang="en-US" sz="6400" dirty="0">
                <a:latin typeface="맑은 고딕" panose="020B0503020000020004" pitchFamily="50" charset="-127"/>
              </a:rPr>
              <a:t>일이 소요되어 상용 사용에는 너무 </a:t>
            </a:r>
            <a:r>
              <a:rPr lang="ko-KR" altLang="en-US" sz="6400" dirty="0" err="1">
                <a:latin typeface="맑은 고딕" panose="020B0503020000020004" pitchFamily="50" charset="-127"/>
              </a:rPr>
              <a:t>느렸다</a:t>
            </a:r>
            <a:r>
              <a:rPr lang="en-US" altLang="ko-KR" sz="6400" dirty="0">
                <a:latin typeface="맑은 고딕" panose="020B0503020000020004" pitchFamily="50" charset="-127"/>
              </a:rPr>
              <a:t>.</a:t>
            </a:r>
          </a:p>
          <a:p>
            <a:pPr marL="1792288" indent="-1792288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92288" indent="-1792288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92288" indent="-1792288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92288" indent="-17922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06C614E-504C-43D5-9EB9-2857B409AAF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252" y="2000247"/>
            <a:ext cx="8007927" cy="1896249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66082BF-B7F0-4A7A-A51F-5DF5492B5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460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2</a:t>
            </a:r>
            <a:r>
              <a:rPr lang="ko-KR" altLang="en-US" sz="2800" dirty="0"/>
              <a:t>장 기계는 어떤 방법으로 지능을 가지게 되나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6.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신경망 학습의 최신 기술 </a:t>
            </a: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‘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딥러닝</a:t>
            </a: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’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의 발달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4424"/>
            <a:ext cx="9603275" cy="4269286"/>
          </a:xfrm>
        </p:spPr>
        <p:txBody>
          <a:bodyPr>
            <a:noAutofit/>
          </a:bodyPr>
          <a:lstStyle/>
          <a:p>
            <a:pPr marL="1347788" indent="-1347788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6.2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DNN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학습 제약요인 돌파와 신경망의 침체기 탈출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347788" indent="-13477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1)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심층신뢰망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(DBN: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Deep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Belief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Network)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학습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(2006)</a:t>
            </a:r>
          </a:p>
          <a:p>
            <a:pPr marL="895350" indent="-8953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① [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신경망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역전파 학습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힌튼 팀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)+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오토인코더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사전 훈련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벤지오 팀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)]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 혼용해서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RBM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 </a:t>
            </a:r>
            <a:r>
              <a:rPr lang="ko-KR" altLang="en-US" sz="16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적층한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DBN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효율적으로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학습하는 것이 가능해졌다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95350" indent="-8953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이는 레이블 되지 않은 대량 데이터를 비지도학습 방법으로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RBM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이나 오토인코더를 사전 훈련 시켜서 신경망이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국지적 최적화를 극복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하는 방법이 마련되었음을 의미한다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895350" indent="-8953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③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이후로 양질의 빅데이터를 확보하면 신경망들은 잘 작동하였다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   </a:t>
            </a:r>
          </a:p>
          <a:p>
            <a:pPr marL="895350" indent="-8953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2)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이미지넷</a:t>
            </a: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(ImageNet)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빅데이터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베이스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(2009):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hlinkClick r:id="rId2"/>
              </a:rPr>
              <a:t>www.image-net.org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by F.-F.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Li</a:t>
            </a:r>
          </a:p>
          <a:p>
            <a:pPr marL="895350" indent="-8953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①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크라우드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소싱으로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167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국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만 명이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억 장의 이미지 데이터를 수집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정리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분류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해서 완성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3275" indent="-8032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②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최소 수백 개 이미지를 가진 객체와 사물을  한 범주로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객체와 사물을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22,000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 범주로 분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류한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1,500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만 장의 고해상도 이미지로 구성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된 데이터 베이스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D6BA2A6-A5B0-4A4D-9F20-823CC94DA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9088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2</a:t>
            </a:r>
            <a:r>
              <a:rPr lang="ko-KR" altLang="en-US" sz="2800" dirty="0"/>
              <a:t>장 기계는 어떤 방법으로 지능을 가지게 되나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6.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신경망 학습의 최신 기술 </a:t>
            </a: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‘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딥러닝</a:t>
            </a: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’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의 발달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4423"/>
            <a:ext cx="9603275" cy="4518665"/>
          </a:xfrm>
        </p:spPr>
        <p:txBody>
          <a:bodyPr>
            <a:normAutofit/>
          </a:bodyPr>
          <a:lstStyle/>
          <a:p>
            <a:pPr marL="1347788" indent="-13477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③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10,000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 이미지에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동물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식물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구조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장면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스포츠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음식 등이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레이블링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되어 있다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347788" indent="-13477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④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레이블된 엄청난 최초의 대규모 데이터 베이스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 딥러닝 인공지능 기술 발전의 전기 마련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347788" indent="-13477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3) </a:t>
            </a: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GPGPU &amp; TPU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컴퓨팅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역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량의 획기적인 혁신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616075" indent="-16160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GPGPU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ⓐ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CPU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처리 속도의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150-250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배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ⓑ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컴퓨터 그래픽 영상 처리에 효율적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큰 덩어리 영상 데이터를 고도로 병렬 처리를 하는 알고리즘에 최적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347788" indent="-13477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TPU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ⓐ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GPU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처리 속도의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배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ⓑ 구글의 자체 데이터 분석 및 딥러닝 분석 전용 프로세서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4) </a:t>
            </a: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ILSVRC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이미지넷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대회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딥러닝의 우월성 입증 및 결정적 부활의 전기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163638" indent="-1163638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6.3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딥러닝 신경망 기술들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1)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DBN(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심층신뢰망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):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RBM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적층하는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경우 발생하는 경사 소멸 문제를 해결한 순방향신경망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(FFN)</a:t>
            </a:r>
          </a:p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2) </a:t>
            </a:r>
            <a:r>
              <a:rPr lang="ko-KR" altLang="en-US" sz="16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심층오토인코더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은닉층 뉴런 수가 입력층이나 출력층보다 적으므로 신경망이 입력 데이터를 압축해서 특징들을 추출하고 이 특징들을 기반으로 입력을 최대한 재현해서 출력하는 방법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163638" indent="-1163638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163638" indent="-1163638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6F46E75-6BA2-4FC3-80B5-47DB67975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335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2</a:t>
            </a:r>
            <a:r>
              <a:rPr lang="ko-KR" altLang="en-US" sz="2800" dirty="0"/>
              <a:t>장 기계는 어떤 방법으로 지능을 가지게 되나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6.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신경망 학습의 최신 기술 </a:t>
            </a: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‘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딥러닝</a:t>
            </a: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’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의 발달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4424"/>
            <a:ext cx="9603275" cy="4269286"/>
          </a:xfrm>
        </p:spPr>
        <p:txBody>
          <a:bodyPr>
            <a:normAutofit/>
          </a:bodyPr>
          <a:lstStyle/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3) </a:t>
            </a: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CNN(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합성곱신경망</a:t>
            </a: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컴퓨터 비전 연구의 대세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여러 개의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합성곱층과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풀링층이라는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새로운 층들을 완전연결층 이전에 연속적으로 쌓아 올린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순방향신경망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(FFN)</a:t>
            </a:r>
          </a:p>
          <a:p>
            <a:pPr marL="895350" indent="-8953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4)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RNN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순환신경망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):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자연어 처리 신경망의 대세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시계열 데이터나 순차적 데이터 등 시간이나 순서에 따라 변화하는 데이터를 학습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하기 위한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순환구조 신경망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95350" indent="-8953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5)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LSTM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긴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단기메모리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long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short-term memory):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RNN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개량 버전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으로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경사 소멸 문제를 해결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한 신경망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95350" indent="-8953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6)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GAN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생성적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적대 신경망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generative adversarial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network):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강화학습의 대세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실제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데이터를 학습해서 거짓 데이터를 생성하는 생성자신경망과 생성 데이터의 진위를 판정하는 감별자 신경망으로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구성된 서로 대립하면서 경쟁하는 구조를 가진 시스템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28650" indent="-6286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7)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최근에는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트랜스포머</a:t>
            </a: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(Transformer</a:t>
            </a:r>
            <a:r>
              <a:rPr lang="en-US" altLang="ko-KR" sz="16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어텐션</a:t>
            </a: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(Attention)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등이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대세로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컴퓨터 비전과 자연어 처리를 둘 다 할 수 있는 신경망으로 진화 중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95350" indent="-895350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163638" indent="-1163638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163638" indent="-1163638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FD3C3FD-3166-4813-ACEA-C20296689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462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2</a:t>
            </a:r>
            <a:r>
              <a:rPr lang="ko-KR" altLang="en-US" sz="2800" dirty="0"/>
              <a:t>장 기계는 어떤 방법으로 지능을 가지게 되나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6.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신경망 학습의 최신 기술 </a:t>
            </a: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‘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딥러닝</a:t>
            </a: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’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의 발달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4423"/>
            <a:ext cx="9603275" cy="4634119"/>
          </a:xfrm>
        </p:spPr>
        <p:txBody>
          <a:bodyPr>
            <a:normAutofit/>
          </a:bodyPr>
          <a:lstStyle/>
          <a:p>
            <a:pPr marL="1163638" indent="-1163638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6.4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딥러닝의 영역 확대와 한계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1)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영역 확대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컴퓨터 비전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자연어 처리 등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419350" indent="-24193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①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 고수 능가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 50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여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아타리게임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체스〮체커〮장기〮바둑을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동일 알고리즘으로 할 수 있다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327275" indent="-2327275">
              <a:buNone/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②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 역량 획득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암 식별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혈액검사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종양 식별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(MRI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스캔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최고수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지위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스타크래프트 게임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포커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2327275" indent="-23272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응용 영역 확대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단백질 접힘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(folding)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구조 식별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문학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예술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언론의 창작활동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자율주행차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….</a:t>
            </a:r>
          </a:p>
          <a:p>
            <a:pPr marL="2327275" indent="-23272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2)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기대와 비판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327275" indent="-23272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①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기대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멀지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않은 장래에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AGI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나 초지능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(superintelligence)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 출현하는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특이점에 도달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할 것이다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327275" indent="-23272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②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비판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여전히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모라벡의 역설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’*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 인공지능의 현 주소이다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2327275" indent="-2327275">
              <a:buNone/>
            </a:pP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2A6C460-53C6-4101-9DDB-DF0DB1AF8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49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3</a:t>
            </a:r>
            <a:r>
              <a:rPr lang="ko-KR" altLang="en-US" sz="2800" dirty="0"/>
              <a:t>장 사람에 필적할 인공지능은 어떻게 출현할까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1.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딥러닝 인공지능 기술이 가진 한계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4424"/>
            <a:ext cx="9603275" cy="4241576"/>
          </a:xfrm>
        </p:spPr>
        <p:txBody>
          <a:bodyPr>
            <a:normAutofit/>
          </a:bodyPr>
          <a:lstStyle/>
          <a:p>
            <a:pPr marL="1163638" indent="-1163638">
              <a:buNone/>
            </a:pPr>
            <a:r>
              <a:rPr lang="en-US" altLang="ko-KR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1.1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범용인공지능의 가능성과 현재 인공지능의 한계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974850" indent="-19748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1)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범용인공지능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사람보다 지식을 폭 넓게 자유자재로 사용하며 여러 분야에서 사람을 능가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할 것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①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인공지능이 자동차를 설계하고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저녁식사를 차리고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애완동물의 어려움을 알아내서 알려줄 것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4863" indent="-80486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②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유치원생 독서능력을 넘어서면 세상의 모든 글을 읽어 사람보다 더 방대한 지식을 가지고 사람을 훨씬 능가하는 업적을 낼 것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4863" indent="-80486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2)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 인공지능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어떤 영역에서는 여전히 사람보다 못하거나 사람처럼 보이지 않을 수 있다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4863" indent="-80486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달력의 날짜가 단순한 숫자가 아니라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오늘이 어제와 다른 날임을 의미함을 알 지 못한다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95350" indent="-8953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체험적 기억이 없고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세상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(world)’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존재를 모르고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장기 목표와 점진적 진보도 이해 못한다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895350" indent="-8953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③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진화론적 관점에서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현재 인공지능은 바닷가 근처에 사는 미개한 종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(species)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으로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볼 수 있다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3)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딥러닝으로 경이적 발전이 이루어졌으나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AGI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와 비교하면 여전히 매우 큰 격차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 있다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4FC15E2-F5C9-4F0C-B43D-747A49E6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630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3</a:t>
            </a:r>
            <a:r>
              <a:rPr lang="ko-KR" altLang="en-US" sz="2800" dirty="0"/>
              <a:t>장 사람에 필적할 인공지능은 어떻게 출현할까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1.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딥러닝 인공지능 기술이 가진 한계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4424"/>
            <a:ext cx="9603275" cy="4241576"/>
          </a:xfrm>
        </p:spPr>
        <p:txBody>
          <a:bodyPr>
            <a:normAutofit/>
          </a:bodyPr>
          <a:lstStyle/>
          <a:p>
            <a:pPr marL="1163638" indent="-1163638">
              <a:buNone/>
            </a:pPr>
            <a:r>
              <a:rPr lang="en-US" altLang="ko-KR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1.2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딥러닝 기반 인공지능의 한계들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30238" indent="-6302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1)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 지능 대비 아주 좁은 영역에 제한된 능력만 가져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AGI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되려면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수백 개 알고리즘이 더 필요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30238" indent="-6302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2)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일종의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곡선적합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(curve fitting)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으로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이론적으로 틀린 것을 모르고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보지 못한 새 행동도 못한다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630238" indent="-6302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①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딥러닝은 설명력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(explicability)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 낮은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블랙박스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(black box)’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630238" indent="-6302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3)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스스로 학습이 아니며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단어의 의미를 이해 못하고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데이터 확보와 레이블링에 큰 비용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 든다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630238" indent="-6302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4)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학습을 위해서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엄청난 용량의 컴퓨팅 파워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와 이에 따른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에너지의 대량 사용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 불가피하다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630238" indent="-6302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5) ‘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상식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 없어서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왜곡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편향된 데이터가 입력되면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결과가 왜곡되거나 정확도가 떨어질 수 있다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630238" indent="-6302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6)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컴퓨팅 인프라의 고장이나 알고리즘 오류가 발생하면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예상치 못한 결과의 오류가 발생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할 수 있다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7)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과거 정립된 이론의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시제품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 불과하고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범용성이 제한적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9)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딥러닝 연구 방법론이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사람의 인지발달과정과 다르게 진화해 나가고 있다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630238" indent="-630238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30238" indent="-630238">
              <a:buNone/>
            </a:pP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213A9E4-4CE4-431B-9C8B-499B535A4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3546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029782-EB0F-4F5A-961C-FC856F5DC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3</a:t>
            </a:r>
            <a:r>
              <a:rPr lang="ko-KR" altLang="en-US" sz="2800" dirty="0"/>
              <a:t>장 사람에 필적할 인공지능은 어떻게 출현할까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1.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딥러닝 인공지능 기술이 가진 한계</a:t>
            </a:r>
            <a:b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2.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사람 지능의 발달과정과 그 특성들</a:t>
            </a:r>
            <a:endParaRPr lang="ko-KR" altLang="en-US" sz="24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1A076F0-A740-43D5-ACEC-1506CDBA9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616075" indent="-1616075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1.3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소결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616075" indent="-16160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1)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딥러닝 만으로 범용인공지능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(AGI)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제작이 불가능하다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다수 전문가 의견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  <a:p>
            <a:pPr marL="1616075" indent="-16160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2)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AGI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실현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방법론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사람의 발달과정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(development process)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 두뇌 특성의 과학적 모사로 가능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616075" indent="-1616075">
              <a:buNone/>
            </a:pPr>
            <a:r>
              <a:rPr lang="en-US" altLang="ko-KR" sz="2200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2.1 </a:t>
            </a:r>
            <a:r>
              <a:rPr lang="ko-KR" altLang="en-US" sz="2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자연지능</a:t>
            </a:r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사람의 지능</a:t>
            </a:r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범용적 특성과 그 결과</a:t>
            </a:r>
            <a:endParaRPr lang="en-US" altLang="ko-KR" sz="2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616075" indent="-16160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1)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정보를 지각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추론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보존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기억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해서 환경이나 맥락에 적절하게 대응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할 수 있다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616075" indent="-16160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2)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불확실한 다양한 상황을 처리해서 다양한 환경에서 목적을 달성하거나 문제를 해결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할 수 있다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3)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결과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범용적 특성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으로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시간이 충분하면 지능을 폭넓게 사용해서 엄청난 일을 할 수 있다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4)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사례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진화과정에서 고릴라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침팬지 등 유인원들이 단기 기억력 등 사람보다 뛰어난 지능을 가졌으나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현실에서 사람의 의사결정 능력에 미치지 못해서 사람이 지배하는 세상이 되었다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616075" indent="-1616075">
              <a:buNone/>
            </a:pP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ko-KR" altLang="en-US" sz="16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548C348-41A8-4B0F-95A0-0FBDC064B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863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3200" dirty="0"/>
              <a:t>제</a:t>
            </a:r>
            <a:r>
              <a:rPr lang="en-US" altLang="ko-KR" sz="3200" dirty="0"/>
              <a:t>1</a:t>
            </a:r>
            <a:r>
              <a:rPr lang="ko-KR" altLang="en-US" sz="3200" dirty="0"/>
              <a:t>장 </a:t>
            </a:r>
            <a:r>
              <a:rPr lang="ko-KR" altLang="ko-KR" sz="3200" b="1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인공지능은 어디서 출발해서 여기까지 왔나</a:t>
            </a:r>
            <a:r>
              <a:rPr lang="en-US" altLang="ko-KR" sz="3200" b="1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?</a:t>
            </a:r>
            <a:br>
              <a:rPr lang="en-US" altLang="ko-KR" sz="3200" dirty="0"/>
            </a:br>
            <a:r>
              <a:rPr lang="en-US" altLang="ko-KR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2. 1</a:t>
            </a:r>
            <a:r>
              <a:rPr lang="ko-KR" altLang="en-US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차 황금기</a:t>
            </a:r>
            <a:r>
              <a:rPr lang="en-US" altLang="ko-KR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다트머스 회의와 기호주의 인공지능</a:t>
            </a:r>
            <a:endParaRPr lang="ko-KR" altLang="en-US" sz="24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04895"/>
            <a:ext cx="9603275" cy="4583649"/>
          </a:xfrm>
        </p:spPr>
        <p:txBody>
          <a:bodyPr>
            <a:normAutofit/>
          </a:bodyPr>
          <a:lstStyle/>
          <a:p>
            <a:pPr marL="628650" indent="-628650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+mj-ea"/>
              </a:rPr>
              <a:t>2.3</a:t>
            </a:r>
            <a:r>
              <a:rPr lang="en-US" altLang="ko-KR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ko-KR" dirty="0">
                <a:latin typeface="+mj-ea"/>
                <a:ea typeface="+mj-ea"/>
              </a:rPr>
              <a:t>1</a:t>
            </a:r>
            <a:r>
              <a:rPr lang="ko-KR" altLang="en-US" dirty="0">
                <a:latin typeface="+mj-ea"/>
                <a:ea typeface="+mj-ea"/>
              </a:rPr>
              <a:t>차 황금기</a:t>
            </a:r>
            <a:r>
              <a:rPr lang="en-US" altLang="ko-KR" dirty="0">
                <a:latin typeface="+mj-ea"/>
                <a:ea typeface="+mj-ea"/>
              </a:rPr>
              <a:t>: </a:t>
            </a:r>
            <a:r>
              <a:rPr lang="ko-KR" altLang="en-US" dirty="0">
                <a:latin typeface="+mj-ea"/>
                <a:ea typeface="+mj-ea"/>
              </a:rPr>
              <a:t>낙관적 전망들</a:t>
            </a:r>
            <a:endParaRPr lang="en-US" altLang="ko-KR" dirty="0">
              <a:latin typeface="+mj-ea"/>
              <a:ea typeface="+mj-ea"/>
            </a:endParaRPr>
          </a:p>
          <a:p>
            <a:pPr marL="628650" indent="-628650">
              <a:buNone/>
            </a:pPr>
            <a:r>
              <a:rPr lang="en-US" altLang="ko-KR" sz="1600" dirty="0">
                <a:latin typeface="+mj-ea"/>
                <a:ea typeface="+mj-ea"/>
              </a:rPr>
              <a:t>     1) </a:t>
            </a:r>
            <a:r>
              <a:rPr lang="ko-KR" altLang="en-US" sz="1600" dirty="0">
                <a:latin typeface="+mj-ea"/>
                <a:ea typeface="+mj-ea"/>
              </a:rPr>
              <a:t>굿</a:t>
            </a:r>
            <a:r>
              <a:rPr lang="en-US" altLang="ko-KR" sz="1600" dirty="0">
                <a:latin typeface="+mj-ea"/>
                <a:ea typeface="+mj-ea"/>
              </a:rPr>
              <a:t>(1965): </a:t>
            </a:r>
            <a:r>
              <a:rPr lang="ko-KR" altLang="en-US" sz="1600" dirty="0">
                <a:latin typeface="+mj-ea"/>
                <a:ea typeface="+mj-ea"/>
              </a:rPr>
              <a:t>초지능기계</a:t>
            </a:r>
            <a:r>
              <a:rPr lang="en-US" altLang="ko-KR" sz="1600" dirty="0">
                <a:latin typeface="+mj-ea"/>
                <a:ea typeface="+mj-ea"/>
              </a:rPr>
              <a:t>(Ultra-Intelligent Machine) – </a:t>
            </a:r>
            <a:r>
              <a:rPr lang="ko-KR" altLang="en-US" sz="1600" dirty="0">
                <a:latin typeface="+mj-ea"/>
                <a:ea typeface="+mj-ea"/>
              </a:rPr>
              <a:t>사람이 마지막 발명하는 기계</a:t>
            </a:r>
            <a:endParaRPr lang="en-US" altLang="ko-KR" sz="1600" dirty="0">
              <a:latin typeface="+mj-ea"/>
              <a:ea typeface="+mj-ea"/>
            </a:endParaRPr>
          </a:p>
          <a:p>
            <a:pPr marL="628650" indent="-628650">
              <a:buNone/>
            </a:pPr>
            <a:r>
              <a:rPr lang="en-US" altLang="ko-KR" sz="1600" dirty="0">
                <a:latin typeface="+mj-ea"/>
                <a:ea typeface="+mj-ea"/>
              </a:rPr>
              <a:t>     2) </a:t>
            </a:r>
            <a:r>
              <a:rPr lang="ko-KR" altLang="en-US" sz="1600" dirty="0">
                <a:latin typeface="+mj-ea"/>
                <a:ea typeface="+mj-ea"/>
              </a:rPr>
              <a:t>사이먼</a:t>
            </a:r>
            <a:r>
              <a:rPr lang="en-US" altLang="ko-KR" sz="1600" dirty="0">
                <a:latin typeface="+mj-ea"/>
                <a:ea typeface="+mj-ea"/>
              </a:rPr>
              <a:t>(1965): </a:t>
            </a:r>
            <a:r>
              <a:rPr lang="en-US" altLang="ko-KR" sz="1600" dirty="0">
                <a:solidFill>
                  <a:srgbClr val="FF0000"/>
                </a:solidFill>
                <a:latin typeface="+mj-ea"/>
                <a:ea typeface="+mj-ea"/>
              </a:rPr>
              <a:t>20</a:t>
            </a:r>
            <a:r>
              <a:rPr lang="ko-KR" altLang="en-US" sz="1600" dirty="0">
                <a:solidFill>
                  <a:srgbClr val="FF0000"/>
                </a:solidFill>
                <a:latin typeface="+mj-ea"/>
                <a:ea typeface="+mj-ea"/>
              </a:rPr>
              <a:t>년 내 </a:t>
            </a:r>
            <a:r>
              <a:rPr lang="ko-KR" altLang="en-US" sz="1600" dirty="0">
                <a:latin typeface="+mj-ea"/>
                <a:ea typeface="+mj-ea"/>
              </a:rPr>
              <a:t>기계가 사람이 할 수 있는  모든 일을 할 것이다</a:t>
            </a:r>
            <a:r>
              <a:rPr lang="en-US" altLang="ko-KR" sz="1600" dirty="0">
                <a:latin typeface="+mj-ea"/>
                <a:ea typeface="+mj-ea"/>
              </a:rPr>
              <a:t>.</a:t>
            </a:r>
          </a:p>
          <a:p>
            <a:pPr marL="628650" indent="-628650">
              <a:buNone/>
            </a:pPr>
            <a:r>
              <a:rPr lang="en-US" altLang="ko-KR" sz="1600" dirty="0">
                <a:latin typeface="+mj-ea"/>
                <a:ea typeface="+mj-ea"/>
              </a:rPr>
              <a:t>     4) </a:t>
            </a:r>
            <a:r>
              <a:rPr lang="ko-KR" altLang="en-US" sz="1600" dirty="0">
                <a:latin typeface="+mj-ea"/>
                <a:ea typeface="+mj-ea"/>
              </a:rPr>
              <a:t>민스키</a:t>
            </a:r>
            <a:r>
              <a:rPr lang="en-US" altLang="ko-KR" sz="1600" dirty="0">
                <a:latin typeface="+mj-ea"/>
                <a:ea typeface="+mj-ea"/>
              </a:rPr>
              <a:t>(1965): </a:t>
            </a:r>
            <a:r>
              <a:rPr lang="en-US" altLang="ko-KR" sz="1600" dirty="0">
                <a:solidFill>
                  <a:srgbClr val="FF0000"/>
                </a:solidFill>
                <a:latin typeface="+mj-ea"/>
                <a:ea typeface="+mj-ea"/>
              </a:rPr>
              <a:t>20 </a:t>
            </a:r>
            <a:r>
              <a:rPr lang="ko-KR" altLang="en-US" sz="1600" dirty="0">
                <a:solidFill>
                  <a:srgbClr val="FF0000"/>
                </a:solidFill>
                <a:latin typeface="+mj-ea"/>
                <a:ea typeface="+mj-ea"/>
              </a:rPr>
              <a:t>세기 이내</a:t>
            </a:r>
            <a:r>
              <a:rPr lang="ko-KR" altLang="en-US" sz="1600" dirty="0">
                <a:latin typeface="+mj-ea"/>
                <a:ea typeface="+mj-ea"/>
              </a:rPr>
              <a:t>에 인공지능을 만드는 문제가 거의 해결될 것이다</a:t>
            </a:r>
            <a:r>
              <a:rPr lang="en-US" altLang="ko-KR" sz="1600" dirty="0">
                <a:latin typeface="+mj-ea"/>
                <a:ea typeface="+mj-ea"/>
              </a:rPr>
              <a:t>.</a:t>
            </a:r>
          </a:p>
          <a:p>
            <a:pPr marL="628650" indent="-628650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+mj-ea"/>
              </a:rPr>
              <a:t>2.4</a:t>
            </a:r>
            <a:r>
              <a:rPr lang="en-US" altLang="ko-KR" dirty="0">
                <a:latin typeface="+mj-ea"/>
                <a:ea typeface="+mj-ea"/>
              </a:rPr>
              <a:t> 1</a:t>
            </a:r>
            <a:r>
              <a:rPr lang="ko-KR" altLang="en-US" dirty="0">
                <a:latin typeface="+mj-ea"/>
                <a:ea typeface="+mj-ea"/>
              </a:rPr>
              <a:t>차 황금기</a:t>
            </a:r>
            <a:r>
              <a:rPr lang="en-US" altLang="ko-KR" dirty="0">
                <a:latin typeface="+mj-ea"/>
                <a:ea typeface="+mj-ea"/>
              </a:rPr>
              <a:t>: </a:t>
            </a:r>
            <a:r>
              <a:rPr lang="ko-KR" altLang="en-US" dirty="0">
                <a:latin typeface="+mj-ea"/>
                <a:ea typeface="+mj-ea"/>
              </a:rPr>
              <a:t>투자와 지원</a:t>
            </a:r>
            <a:endParaRPr lang="en-US" altLang="ko-KR" dirty="0">
              <a:latin typeface="+mj-ea"/>
              <a:ea typeface="+mj-ea"/>
            </a:endParaRPr>
          </a:p>
          <a:p>
            <a:pPr marL="628650" indent="-628650">
              <a:buNone/>
            </a:pPr>
            <a:r>
              <a:rPr lang="en-US" altLang="ko-KR" sz="1600" dirty="0">
                <a:latin typeface="+mj-ea"/>
                <a:ea typeface="+mj-ea"/>
              </a:rPr>
              <a:t>     1) </a:t>
            </a:r>
            <a:r>
              <a:rPr lang="ko-KR" altLang="en-US" sz="1600" dirty="0">
                <a:latin typeface="+mj-ea"/>
                <a:ea typeface="+mj-ea"/>
              </a:rPr>
              <a:t>미국</a:t>
            </a:r>
            <a:r>
              <a:rPr lang="en-US" altLang="ko-KR" sz="1600" dirty="0">
                <a:latin typeface="+mj-ea"/>
                <a:ea typeface="+mj-ea"/>
              </a:rPr>
              <a:t> ARPA(DARPA): </a:t>
            </a:r>
            <a:r>
              <a:rPr lang="ko-KR" altLang="en-US" sz="1600" dirty="0">
                <a:latin typeface="+mj-ea"/>
                <a:ea typeface="+mj-ea"/>
              </a:rPr>
              <a:t>인공지능 투자의 획기적 확대</a:t>
            </a:r>
            <a:endParaRPr lang="en-US" altLang="ko-KR" sz="1600" dirty="0">
              <a:latin typeface="+mj-ea"/>
              <a:ea typeface="+mj-ea"/>
            </a:endParaRPr>
          </a:p>
          <a:p>
            <a:pPr marL="628650" indent="-628650">
              <a:buNone/>
            </a:pPr>
            <a:r>
              <a:rPr lang="en-US" altLang="ko-KR" sz="1600" dirty="0">
                <a:latin typeface="+mj-ea"/>
                <a:ea typeface="+mj-ea"/>
              </a:rPr>
              <a:t>        ① MIT CSAIL,</a:t>
            </a:r>
            <a:r>
              <a:rPr lang="ko-KR" altLang="en-US" sz="1600" dirty="0">
                <a:latin typeface="+mj-ea"/>
                <a:ea typeface="+mj-ea"/>
              </a:rPr>
              <a:t> </a:t>
            </a:r>
            <a:r>
              <a:rPr lang="en-US" altLang="ko-KR" sz="1600" dirty="0">
                <a:latin typeface="+mj-ea"/>
                <a:ea typeface="+mj-ea"/>
              </a:rPr>
              <a:t>CMU</a:t>
            </a:r>
            <a:r>
              <a:rPr lang="ko-KR" altLang="en-US" sz="1600" dirty="0">
                <a:latin typeface="+mj-ea"/>
                <a:ea typeface="+mj-ea"/>
              </a:rPr>
              <a:t>의 </a:t>
            </a:r>
            <a:r>
              <a:rPr lang="en-US" altLang="ko-KR" sz="1600" dirty="0">
                <a:latin typeface="+mj-ea"/>
                <a:ea typeface="+mj-ea"/>
              </a:rPr>
              <a:t>CMU </a:t>
            </a:r>
            <a:r>
              <a:rPr lang="ko-KR" altLang="en-US" sz="1600" dirty="0">
                <a:latin typeface="+mj-ea"/>
                <a:ea typeface="+mj-ea"/>
              </a:rPr>
              <a:t>프로젝트</a:t>
            </a:r>
            <a:r>
              <a:rPr lang="en-US" altLang="ko-KR" sz="1600" dirty="0">
                <a:latin typeface="+mj-ea"/>
                <a:ea typeface="+mj-ea"/>
              </a:rPr>
              <a:t>, Stanford </a:t>
            </a:r>
            <a:r>
              <a:rPr lang="ko-KR" altLang="en-US" sz="1600" dirty="0">
                <a:latin typeface="+mj-ea"/>
                <a:ea typeface="+mj-ea"/>
              </a:rPr>
              <a:t>프로젝트에 </a:t>
            </a:r>
            <a:r>
              <a:rPr lang="en-US" altLang="ko-KR" sz="1600" dirty="0">
                <a:latin typeface="+mj-ea"/>
                <a:ea typeface="+mj-ea"/>
              </a:rPr>
              <a:t>1963</a:t>
            </a:r>
            <a:r>
              <a:rPr lang="ko-KR" altLang="en-US" sz="1600" dirty="0">
                <a:latin typeface="+mj-ea"/>
                <a:ea typeface="+mj-ea"/>
              </a:rPr>
              <a:t>년부터 매년 각 </a:t>
            </a:r>
            <a:r>
              <a:rPr lang="en-US" altLang="ko-KR" sz="1600" dirty="0">
                <a:latin typeface="+mj-ea"/>
                <a:ea typeface="+mj-ea"/>
              </a:rPr>
              <a:t>300</a:t>
            </a:r>
            <a:r>
              <a:rPr lang="ko-KR" altLang="en-US" sz="1600" dirty="0">
                <a:latin typeface="+mj-ea"/>
                <a:ea typeface="+mj-ea"/>
              </a:rPr>
              <a:t>만 달러 지원</a:t>
            </a:r>
            <a:r>
              <a:rPr lang="en-US" altLang="ko-KR" sz="1600" dirty="0">
                <a:latin typeface="+mj-ea"/>
                <a:ea typeface="+mj-ea"/>
              </a:rPr>
              <a:t>    </a:t>
            </a:r>
          </a:p>
          <a:p>
            <a:pPr marL="628650" indent="-6286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②</a:t>
            </a:r>
            <a:r>
              <a:rPr lang="en-US" altLang="ko-KR" sz="1600" dirty="0">
                <a:latin typeface="+mj-ea"/>
                <a:ea typeface="+mj-ea"/>
              </a:rPr>
              <a:t> ARPA(1960</a:t>
            </a:r>
            <a:r>
              <a:rPr lang="ko-KR" altLang="en-US" sz="1600" dirty="0">
                <a:latin typeface="+mj-ea"/>
                <a:ea typeface="+mj-ea"/>
              </a:rPr>
              <a:t>년대 초</a:t>
            </a:r>
            <a:r>
              <a:rPr lang="en-US" altLang="ko-KR" sz="1600" dirty="0">
                <a:latin typeface="+mj-ea"/>
                <a:ea typeface="+mj-ea"/>
              </a:rPr>
              <a:t>)</a:t>
            </a:r>
            <a:r>
              <a:rPr lang="ko-KR" altLang="en-US" sz="1600" dirty="0">
                <a:latin typeface="+mj-ea"/>
                <a:ea typeface="+mj-ea"/>
              </a:rPr>
              <a:t>의 직접적인 </a:t>
            </a:r>
            <a:r>
              <a:rPr lang="en-US" altLang="ko-KR" sz="1600" dirty="0">
                <a:latin typeface="+mj-ea"/>
                <a:ea typeface="+mj-ea"/>
              </a:rPr>
              <a:t>“</a:t>
            </a:r>
            <a:r>
              <a:rPr lang="ko-KR" altLang="en-US" sz="1600" dirty="0">
                <a:latin typeface="+mj-ea"/>
                <a:ea typeface="+mj-ea"/>
              </a:rPr>
              <a:t>음성 인식</a:t>
            </a:r>
            <a:r>
              <a:rPr lang="en-US" altLang="ko-KR" sz="1600" dirty="0">
                <a:latin typeface="+mj-ea"/>
                <a:ea typeface="+mj-ea"/>
              </a:rPr>
              <a:t>” </a:t>
            </a:r>
            <a:r>
              <a:rPr lang="ko-KR" altLang="en-US" sz="1600" dirty="0">
                <a:latin typeface="+mj-ea"/>
                <a:ea typeface="+mj-ea"/>
              </a:rPr>
              <a:t>기술 개발 시작 </a:t>
            </a:r>
            <a:r>
              <a:rPr lang="en-US" altLang="ko-KR" sz="1600" dirty="0">
                <a:latin typeface="+mj-ea"/>
                <a:ea typeface="+mj-ea"/>
              </a:rPr>
              <a:t>→ </a:t>
            </a:r>
            <a:r>
              <a:rPr lang="ko-KR" altLang="en-US" sz="1600" dirty="0">
                <a:latin typeface="+mj-ea"/>
                <a:ea typeface="+mj-ea"/>
              </a:rPr>
              <a:t>애플의 </a:t>
            </a:r>
            <a:r>
              <a:rPr lang="en-US" altLang="ko-KR" sz="1600" dirty="0">
                <a:latin typeface="+mj-ea"/>
                <a:ea typeface="+mj-ea"/>
              </a:rPr>
              <a:t>‘Siri’</a:t>
            </a:r>
            <a:r>
              <a:rPr lang="ko-KR" altLang="en-US" sz="1600" dirty="0">
                <a:latin typeface="+mj-ea"/>
                <a:ea typeface="+mj-ea"/>
              </a:rPr>
              <a:t>로 결실</a:t>
            </a:r>
            <a:endParaRPr lang="en-US" altLang="ko-KR" sz="1600" dirty="0">
              <a:latin typeface="+mj-ea"/>
              <a:ea typeface="+mj-ea"/>
            </a:endParaRPr>
          </a:p>
          <a:p>
            <a:pPr marL="628650" indent="-628650">
              <a:buNone/>
            </a:pPr>
            <a:r>
              <a:rPr lang="en-US" altLang="ko-KR" sz="1600" dirty="0">
                <a:latin typeface="+mj-ea"/>
                <a:ea typeface="+mj-ea"/>
              </a:rPr>
              <a:t>     2) </a:t>
            </a:r>
            <a:r>
              <a:rPr lang="ko-KR" altLang="en-US" sz="1600" dirty="0">
                <a:latin typeface="+mj-ea"/>
                <a:ea typeface="+mj-ea"/>
              </a:rPr>
              <a:t>영국</a:t>
            </a:r>
            <a:r>
              <a:rPr lang="en-US" altLang="ko-KR" sz="1600" dirty="0">
                <a:latin typeface="+mj-ea"/>
                <a:ea typeface="+mj-ea"/>
              </a:rPr>
              <a:t>: Edinburgh</a:t>
            </a:r>
            <a:r>
              <a:rPr lang="ko-KR" altLang="en-US" sz="1600" dirty="0">
                <a:latin typeface="+mj-ea"/>
                <a:ea typeface="+mj-ea"/>
              </a:rPr>
              <a:t> 대학교에 인공지능연구소 설립 투자</a:t>
            </a:r>
            <a:endParaRPr lang="en-US" altLang="ko-KR" sz="1600" dirty="0">
              <a:latin typeface="+mj-ea"/>
              <a:ea typeface="+mj-ea"/>
            </a:endParaRPr>
          </a:p>
          <a:p>
            <a:pPr marL="628650" indent="-628650">
              <a:buNone/>
            </a:pPr>
            <a:endParaRPr lang="en-US" altLang="ko-KR" sz="1600" dirty="0">
              <a:latin typeface="+mj-ea"/>
              <a:ea typeface="+mj-ea"/>
            </a:endParaRPr>
          </a:p>
          <a:p>
            <a:pPr marL="628650" indent="-628650">
              <a:buNone/>
            </a:pPr>
            <a:endParaRPr lang="ko-KR" altLang="en-US" sz="1600" dirty="0">
              <a:latin typeface="+mj-ea"/>
              <a:ea typeface="+mj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CC59BC0-A83D-4AA6-B34D-99A5B44A4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1125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3</a:t>
            </a:r>
            <a:r>
              <a:rPr lang="ko-KR" altLang="en-US" sz="2800" dirty="0"/>
              <a:t>장 사람에 필적할 인공지능은 어떻게 출현할까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2.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사람 지능의 발달과정과 그 특성들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4424"/>
            <a:ext cx="9603275" cy="4241576"/>
          </a:xfrm>
        </p:spPr>
        <p:txBody>
          <a:bodyPr>
            <a:normAutofit lnSpcReduction="10000"/>
          </a:bodyPr>
          <a:lstStyle/>
          <a:p>
            <a:pPr marL="1616075" indent="-1616075">
              <a:buNone/>
            </a:pPr>
            <a:r>
              <a:rPr lang="en-US" altLang="ko-KR" sz="2000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2.2 </a:t>
            </a:r>
            <a:r>
              <a:rPr lang="ko-KR" altLang="en-US" sz="2000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자연지능의 형성</a:t>
            </a:r>
            <a:r>
              <a:rPr lang="ko-KR" altLang="en-US" sz="20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 진화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616075" indent="-16160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1)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사람의 지능은 유전된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천성</a:t>
            </a: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(nature)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양육</a:t>
            </a: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(nurture)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동시에 작용하여 형성 발달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인지과학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2)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사람의 지능은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진화의 산물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이며 그 발달에는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양육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 대단히 중요하다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1616075" indent="-1616075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2.3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자연지능의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특성들</a:t>
            </a:r>
            <a:endParaRPr lang="en-US" altLang="ko-KR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616075" indent="-16160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1)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언어능력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 밀접한 관계가 있다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895350" indent="-8953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2)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기호 정보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지각 정보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와 함께 획득하고 사용할 수 있다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895350" indent="-8953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3)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전이학습 능력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 가지고 있다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255713" indent="-125571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4)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자연어의 계층성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 이용해서 두뇌의 전두엽 </a:t>
            </a:r>
            <a:r>
              <a:rPr lang="ko-KR" altLang="en-US" sz="16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신피질에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있는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계층적 아이디어를 공유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할 수 있다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628650" indent="-628650">
              <a:buNone/>
            </a:pP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5)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다중연쇄추론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할 수 있어 사람 간 대화는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 또는 상황의 맥락에 따라서 구조화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한다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628650" indent="-628650">
              <a:buNone/>
            </a:pP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6)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사람은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단서지정 기억</a:t>
            </a: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(CAM)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주로 사용하므로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볼품 없는 기억력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 가지고 있다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1163638" indent="-1163638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8143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3</a:t>
            </a:r>
            <a:r>
              <a:rPr lang="ko-KR" altLang="en-US" sz="2800" dirty="0"/>
              <a:t>장 사람에 필적할 인공지능은 어떻게 출현할까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2.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사람 지능의 발달과정과 그 특성들</a:t>
            </a:r>
            <a:b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3.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기계 지능이 </a:t>
            </a: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‘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사람 수준</a:t>
            </a: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’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으로 발달할 조건들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4423"/>
            <a:ext cx="9603275" cy="4814231"/>
          </a:xfrm>
        </p:spPr>
        <p:txBody>
          <a:bodyPr>
            <a:normAutofit/>
          </a:bodyPr>
          <a:lstStyle/>
          <a:p>
            <a:pPr marL="1163638" indent="-1163638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3.1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AGI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로의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발전을 위한 조건들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1)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사람의 두뇌가 어떻게 생각하는가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?’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 대한 이해가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AGI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개발의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핵심 실마리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95350" indent="-8953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지금까지 대부분 기계는 육체적 능력을 대신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인공지능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컴퓨터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은 정신적 능력 확장 도구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95350" indent="-8953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두뇌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절반이 지능과 관련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되고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지능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은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운동체계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의사결정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감정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의식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언어와 밀접히 연계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1088" indent="-10810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그러나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비행기와 새가 다른 것처럼 인공지능은 자연지능과 달라야 한다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081088" indent="-10810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ⓐ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실리코 시스템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대부분 실리콘으로 만들어진 전자 마이크로 시스템을 이용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은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카보 시스템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많은 양의 탄소로 구성된 살아 있는 세포들을 이용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 전부 모방할 필요가 없다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081088" indent="-10810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ⓑ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두뇌의 비효율적인 부분까지 복제할 필요는 없고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방대한 데이터에 대한 추론과 매우 효율적인 토론을 할 수 있는 유일한 시스템으로서의 사람의 두뇌에 연구를 집중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해야만 한다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1252538" indent="-12525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-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사례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구글이 개발한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LAM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윗층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(upper layer)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CAM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 배치한 하이브리드 시스템은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CAM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기억 구조의 단점을 해결하기 위한 시도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1081088" indent="-10810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6309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3</a:t>
            </a:r>
            <a:r>
              <a:rPr lang="ko-KR" altLang="en-US" sz="2800" dirty="0"/>
              <a:t>장 사람에 필적할 인공지능은 어떻게 출현할까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3.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기계 지능이 </a:t>
            </a: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‘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사람 수준</a:t>
            </a: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’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으로 발달할 조건들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4423"/>
            <a:ext cx="9603275" cy="4814231"/>
          </a:xfrm>
        </p:spPr>
        <p:txBody>
          <a:bodyPr>
            <a:normAutofit lnSpcReduction="10000"/>
          </a:bodyPr>
          <a:lstStyle/>
          <a:p>
            <a:pPr marL="803275" indent="-8032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2)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아이들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 사람 수준으로 가는 핵심 열쇠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95350" indent="-8953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아이들 지능에서 시작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해서 학습을 통한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확장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방법으로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어른 지능을 발전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시킬 수 있다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895350" indent="-8953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사람이 나서 자라가며 배우는 방법을 이해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학습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할 수 있으면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AGI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 발전이 가능할 수 있다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895350" indent="-895350">
              <a:buNone/>
            </a:pP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ⓐ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아이들은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비지도학습</a:t>
            </a: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지도학습</a:t>
            </a: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강화학습</a:t>
            </a: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전이학습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하면서 자란다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803275" indent="-8032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③ AGI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 발전하려면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갓난 아이 같은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상식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 가질 수 있어야 한다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1081088" indent="-10810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3)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의사결정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,’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계획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문제들을 해결하는 추상화 방법들을 모방할 수 있어야 한다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081088" indent="-10810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4)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인과관계를 사고할 수 있어야 한다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081088" indent="-10810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5)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언어의 이해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추론 역량이 획기적으로 향상되어야 한다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081088" indent="-10810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6)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지도학습을 넘어서 강화학습과 전이학습을 잘 할 수 있어야 한다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081088" indent="-10810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7)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다양한 환경에서 상호 협력해서 문제를 해결하는 방법을 배우고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‘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감성 지능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도 가져야 한다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1088" indent="-1081088">
              <a:buNone/>
            </a:pP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3275" indent="-8032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754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3</a:t>
            </a:r>
            <a:r>
              <a:rPr lang="ko-KR" altLang="en-US" sz="2800" dirty="0"/>
              <a:t>장 사람에 필적할 인공지능은 어떻게 출현할까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4. AGI(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범용인공지능</a:t>
            </a: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를 위한 도전의 현주소</a:t>
            </a:r>
            <a:endParaRPr lang="ko-KR" altLang="en-US" sz="24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4423"/>
            <a:ext cx="9603275" cy="4814231"/>
          </a:xfrm>
        </p:spPr>
        <p:txBody>
          <a:bodyPr>
            <a:normAutofit lnSpcReduction="10000"/>
          </a:bodyPr>
          <a:lstStyle/>
          <a:p>
            <a:pPr marL="1163638" indent="-1163638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4.1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정신 역공학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(reverse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engineering)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 인지주의 인공지능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(cognitive AI)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연구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04975" indent="-1704975">
              <a:buNone/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1)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정신역공학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 지능 작동에 대한 공학적 이해를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심화시켜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신경과학과 인지과학 아이디어들을 인공지능 기술에 접목시키려는 시도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976438" indent="-19764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2)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인지주의 연구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사람의 정신 속에서 지능이 작동하는 방법을 알아내려는 연구로 공학 기술적 도구를 사용해서 언어 모델을 이해하여 구축하는 것이 목표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</a:t>
            </a:r>
          </a:p>
          <a:p>
            <a:pPr marL="895350" indent="-8953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①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연구 방법론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기호주의와 연결주의 인공지능 방법론을 결합한 방식 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②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 방법론에 의한 인공지능 연구는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여전히 초보적 수준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 있다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628650" indent="-628650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4.2  </a:t>
            </a:r>
            <a:r>
              <a:rPr lang="ko-KR" altLang="en-US" dirty="0">
                <a:latin typeface="+mj-lt"/>
                <a:ea typeface="맑은 고딕" panose="020B0503020000020004" pitchFamily="50" charset="-127"/>
              </a:rPr>
              <a:t>자연어 처리</a:t>
            </a:r>
            <a:r>
              <a:rPr lang="en-US" altLang="ko-KR" dirty="0">
                <a:latin typeface="+mj-lt"/>
                <a:ea typeface="맑은 고딕" panose="020B0503020000020004" pitchFamily="50" charset="-127"/>
              </a:rPr>
              <a:t>: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BERT, XLNet, GPT-3</a:t>
            </a:r>
          </a:p>
          <a:p>
            <a:pPr marL="628650" indent="-6286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1)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주어진 환경의 이해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자연어를 말하고 이해하는 방법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기계번역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(MT)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프로젝트들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연구 확대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628650" indent="-628650">
              <a:buNone/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기계의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실제 사용 언어들에 대한 이해도를 높이려는 다양한 연구들을 진행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1088" indent="-1081088">
              <a:buNone/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② 연구 기관들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MILA,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딥마인드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오픈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AI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UC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버클리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페이스북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구글 브레인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</a:t>
            </a:r>
          </a:p>
          <a:p>
            <a:pPr marL="1081088" indent="-1081088">
              <a:buNone/>
            </a:pP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1088" indent="-1081088">
              <a:buNone/>
            </a:pP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1088" indent="-1081088">
              <a:buNone/>
            </a:pP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1088" indent="-1081088">
              <a:buNone/>
            </a:pP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1088" indent="-1081088">
              <a:buNone/>
            </a:pP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4860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3</a:t>
            </a:r>
            <a:r>
              <a:rPr lang="ko-KR" altLang="en-US" sz="2800" dirty="0"/>
              <a:t>장 사람에 필적할 인공지능은 어떻게 출현할까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4. AGI(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범용인공지능</a:t>
            </a: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를 위한 도전의 현주소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4423"/>
            <a:ext cx="9603275" cy="4814231"/>
          </a:xfrm>
        </p:spPr>
        <p:txBody>
          <a:bodyPr>
            <a:normAutofit lnSpcReduction="10000"/>
          </a:bodyPr>
          <a:lstStyle/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2)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구글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BERT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2018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가을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);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구글 브레인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&amp; CMU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XLNet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등장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2019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1163638" indent="-1163638">
              <a:buNone/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BERT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인코더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디코더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구조의 딥러닝 기반 자연어 처리 모델인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트랜스포머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(transformer)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1088" indent="-1081088">
              <a:buNone/>
            </a:pP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ⓐ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RNN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 사용하지 않고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그때까지의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모든 자연어 처리 모델들 압도 성능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1088" indent="-10810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ⓑ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복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잡한 지식 이해가 필요한 질의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응답 분야에서 사람을 최초로 능가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628650" indent="-6286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XLNet: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자연어 처리에서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BERT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능가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텍스트 분류에서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BERT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보다 최대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16%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오류 축소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1088" indent="-10810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3)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오픈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AI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GPT-3(generative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pretrained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transformer-3)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등장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2020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803275" indent="-8032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① 3,000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억 개 토큰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(token)(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데이터 세트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 </a:t>
            </a: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1,750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억 개 파라미터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딥러닝 자연어 처리 인공지능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1088" indent="-1081088">
              <a:buNone/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② 기존 인공지능들과 달리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상당히 광범위한 분야에서 질의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응답을 할 수 있게 범용성 확장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1088" indent="-10810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ⓐ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한 문장이 아니라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대화에서 문맥을 파악해서 창의적으로 응답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할 수 있다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081088" indent="-10810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ⓑ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사람이 쓴 기사로 착각할 정도의 기사를 쓸 수 있다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343025" indent="-134302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ⓒ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사람과 대화할 때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사람의 어리석음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사랑에 관해 이야기 할 수 있고 거짓말도 할 수 있다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255713" indent="-125571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</a:t>
            </a:r>
          </a:p>
          <a:p>
            <a:pPr marL="1616075" indent="-1616075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3568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5B119E-A5DE-4CD9-9A7D-F78445DA4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200" dirty="0"/>
              <a:t>제</a:t>
            </a:r>
            <a:r>
              <a:rPr lang="en-US" altLang="ko-KR" sz="3200" dirty="0"/>
              <a:t>3</a:t>
            </a:r>
            <a:r>
              <a:rPr lang="ko-KR" altLang="en-US" sz="3200" dirty="0"/>
              <a:t>장 사람에 필적할 인공지능은 어떻게 출현할까</a:t>
            </a:r>
            <a:r>
              <a:rPr lang="en-US" altLang="ko-KR" sz="3200" dirty="0"/>
              <a:t>?</a:t>
            </a:r>
            <a:br>
              <a:rPr lang="en-US" altLang="ko-KR" sz="3200" dirty="0"/>
            </a:br>
            <a:r>
              <a:rPr lang="en-US" altLang="ko-KR" sz="28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4. AGI(</a:t>
            </a:r>
            <a:r>
              <a:rPr lang="ko-KR" altLang="en-US" sz="28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범용인공지능</a:t>
            </a:r>
            <a:r>
              <a:rPr lang="en-US" altLang="ko-KR" sz="28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r>
              <a:rPr lang="ko-KR" altLang="en-US" sz="28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를 위한 도전의 현주소</a:t>
            </a:r>
            <a:endParaRPr lang="ko-KR" altLang="en-US" dirty="0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2BA8D412-34E3-4ED1-A976-3B72F0DEF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2016124"/>
            <a:ext cx="9329738" cy="3884613"/>
          </a:xfr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9FBC183-B56B-4CB6-8090-16F7E5DCF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4271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3</a:t>
            </a:r>
            <a:r>
              <a:rPr lang="ko-KR" altLang="en-US" sz="2800" dirty="0"/>
              <a:t>장 사람에 필적할 인공지능은 어떻게 출현할까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4. AGI(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범용인공지능</a:t>
            </a: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를 위한 도전의 현주소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4423"/>
            <a:ext cx="9603275" cy="4814231"/>
          </a:xfrm>
        </p:spPr>
        <p:txBody>
          <a:bodyPr>
            <a:normAutofit lnSpcReduction="10000"/>
          </a:bodyPr>
          <a:lstStyle/>
          <a:p>
            <a:pPr marL="1081088" indent="-10810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4)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의의와 한계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1088" indent="-1081088">
              <a:buNone/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① 의의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GPT-3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광범위하게 범용성을 확장</a:t>
            </a: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AGI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로의</a:t>
            </a: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발전 가능성 확장으로 평가</a:t>
            </a:r>
            <a:endParaRPr lang="en-US" altLang="ko-KR" sz="16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1088" indent="-1081088">
              <a:buNone/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② 한계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알파제로나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GPT-3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도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AGI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 도달하기에는 아직도 대단히 멀다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081088" indent="-10810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ⓐ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알파제로로 소설을 쓸 수 없고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GPT-3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 체스를 둘 수 없다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081088" indent="-10810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ⓑ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소설이나 체스가 사람에게 왜 중요한지를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지능적으로 추론할 수 없다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081088" indent="-10810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ⓒ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전이학습 역량도 없고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현실 세계에 대한 상식도 없다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081088" indent="-10810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- GPT-3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도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치즈를 냉장고 안에 넣으면 녹느냐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?”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는 질문에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그렇다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.”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 답하는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엉뚱이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1081088" indent="-1081088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4.3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설명가능성을 높이기 위한 연구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XAI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프로젝트와 어텐션 메커니즘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1088" indent="-10810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1) DARPA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XAI(explainable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AI)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프로젝트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(2018-2021.4)</a:t>
            </a:r>
          </a:p>
          <a:p>
            <a:pPr marL="1347788" indent="-13477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사용자가 인공지능 작동 방법과 과정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최종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결과를 올바르게 이해할 수 있는 기술 개발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1088" indent="-10810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1088" indent="-10810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4397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3</a:t>
            </a:r>
            <a:r>
              <a:rPr lang="ko-KR" altLang="en-US" sz="2800" dirty="0"/>
              <a:t>장 사람에 필적할 인공지능은 어떻게 출현할까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4. AGI(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범용인공지능</a:t>
            </a: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를 위한 도전의 현주소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4423"/>
            <a:ext cx="9603275" cy="4814231"/>
          </a:xfrm>
        </p:spPr>
        <p:txBody>
          <a:bodyPr>
            <a:normAutofit/>
          </a:bodyPr>
          <a:lstStyle/>
          <a:p>
            <a:pPr marL="1081088" indent="-10810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2)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어텐션 메커니즘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(attention mechanism)</a:t>
            </a:r>
          </a:p>
          <a:p>
            <a:pPr marL="803275" indent="-8032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① RNN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기계번역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모델에서 인코더 입력 문장 시퀀스를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고정된 크기의 컨텍스트 벡터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 압축하는 데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이 크기의 고정이 입력 문장이 길면 정보 손실을 초래해서 긴 문장 번역 품질 저하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3275" indent="-8032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어텐션은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디코더에서 출력 단어 예측 시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입력 문장을 다시 참조할 때마다 예측 시점에 예측할 단어와 연관 단어를 더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주목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(attention)”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해서 참조하므로 정보손실 문제 해결 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3275" indent="-8032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ⓐ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기계번역에서 원문 문장의 어느 부분이 번역된 문장의 해당 부분에 기여했는지 확인 가능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803275" indent="-8032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ⓑ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현재는 이미지 분류에서 어떤 영역이 최종 결과에 기여했는지 확인 가능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3275" indent="-8032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3)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그럼에도 불구하고 설명가능성 문제는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여전히 넘기 어려운 허들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 되고 있다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 </a:t>
            </a:r>
          </a:p>
          <a:p>
            <a:pPr marL="803275" indent="-8032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</a:t>
            </a:r>
          </a:p>
          <a:p>
            <a:pPr marL="1616075" indent="-1616075">
              <a:buNone/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254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3</a:t>
            </a:r>
            <a:r>
              <a:rPr lang="ko-KR" altLang="en-US" sz="2800" dirty="0"/>
              <a:t>장 사람에 필적할 인공지능은 어떻게 출현할까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4. AGI(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범용인공지능</a:t>
            </a: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를 위한 도전의 현주소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4423"/>
            <a:ext cx="9603275" cy="4814231"/>
          </a:xfrm>
        </p:spPr>
        <p:txBody>
          <a:bodyPr>
            <a:normAutofit/>
          </a:bodyPr>
          <a:lstStyle/>
          <a:p>
            <a:pPr marL="1347788" indent="-1347788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4.4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스몰 데이터 추론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&amp;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자발적 학습과 데이터 축적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RCN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&amp;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가우스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프로세스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347788" indent="-13477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1) Vicarious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RCN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(recursive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cortical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network)(2017)</a:t>
            </a:r>
          </a:p>
          <a:p>
            <a:pPr marL="898525" indent="-89852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사람은 쉽게 식별하나 컴퓨터는 어려운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CAPTCHAs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로봇들이 아주 적은 사례들만으로 기존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DNN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들보다 매우 높은 확률로 통과하고 데이터 효율성도 높은 시스템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98525" indent="-89852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ⓐ CAPTCHAs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파스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(parse)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 글자당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(per character) 5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 훈련 예제만 필요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67%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성공률로 통과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98525" indent="-89852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ⓑ 데이터 효율성이 기존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DNN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들의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300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배 이상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1088" indent="-10810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②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로봇이 세상을 사람같이 개념적으로 이해하는 방향으로 발전할 가능성을 업그레이드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347788" indent="-13477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2) ‘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알파벳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’(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구글 지주회사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Project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Loon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 사용된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가우스 프로세스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(Gauss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process)(2018)</a:t>
            </a:r>
          </a:p>
          <a:p>
            <a:pPr marL="1347788" indent="-13477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① Project Loon: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풍선을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이용한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험지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인터넷 연결 프로젝트로 </a:t>
            </a:r>
            <a:r>
              <a:rPr lang="en-US" altLang="ko-KR" sz="16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2018</a:t>
            </a:r>
            <a:r>
              <a:rPr lang="ko-KR" altLang="en-US" sz="16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케냐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에서 첫 실현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ⓐ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풍선들의 적절한 위치 예측은 확률모델 기계학습인 </a:t>
            </a: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가우스 프로세스</a:t>
            </a:r>
            <a:r>
              <a:rPr lang="en-US" altLang="ko-KR" sz="16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 수행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1088" indent="-10810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6285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3</a:t>
            </a:r>
            <a:r>
              <a:rPr lang="ko-KR" altLang="en-US" sz="2800" dirty="0"/>
              <a:t>장 사람에 필적할 인공지능은 어떻게 출현할까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4. AGI(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범용인공지능</a:t>
            </a: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를 위한 도전의 현주소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4423"/>
            <a:ext cx="9603275" cy="4814231"/>
          </a:xfrm>
        </p:spPr>
        <p:txBody>
          <a:bodyPr>
            <a:normAutofit lnSpcReduction="10000"/>
          </a:bodyPr>
          <a:lstStyle/>
          <a:p>
            <a:pPr marL="1347788" indent="-1347788">
              <a:buNone/>
            </a:pP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②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가우스 프로세스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광범위한 불확실성 처리가 가능하고 데이터가 희소할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(sparse)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때 행동하면서 경험에서도 배울 수 있는 확률 그래프 모델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ⓐ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기존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DNN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모델들과 달리 빅데이터가 필수적이 아니며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추론과 학습을 위한 계산도 상대적으로 간단하고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무엇인가 잘못되었을 경우에도 그 원인 추적이 가능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하다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ⓑ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그러므로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기존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DNN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블랙박스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적 성격도 상당히 해소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하는 역량을 가졌다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163638" indent="-1163638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4.5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‘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상식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 가진 인공지능 연구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‘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AI 2’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MCS(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기계상식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1)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상식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거의 모든 사람들이 공유하며 토론할 필요 없이 합리적으로 예상하는 어떤 것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(things)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들을 인식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이해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판단하는 기본적인 능력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15963" indent="-71596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2)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사람은 상식이 있어 명시적 훈련이나 데이터 없이도 할 수 있는 일이 많으나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기계는 상식이 없어서 이게 어렵다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898525" indent="-89852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①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최첨단 인공지능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GPT-3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도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내가 서랍에 양말을 넣었다면 그 양말이 내일도 거기 있을까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?” “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우유팩에 우유가 가득 차 있는지 어떻게 알 수 있지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?”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같은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간단한 질문에 적절히 답할 수 없다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255713" indent="-125571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359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3200" dirty="0"/>
              <a:t>제</a:t>
            </a:r>
            <a:r>
              <a:rPr lang="en-US" altLang="ko-KR" sz="3200" dirty="0"/>
              <a:t>1</a:t>
            </a:r>
            <a:r>
              <a:rPr lang="ko-KR" altLang="en-US" sz="3200" dirty="0"/>
              <a:t>장 </a:t>
            </a:r>
            <a:r>
              <a:rPr lang="ko-KR" altLang="ko-KR" sz="3200" b="1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인공지능은 어디서 출발해서 여기까지 왔나</a:t>
            </a:r>
            <a:r>
              <a:rPr lang="en-US" altLang="ko-KR" sz="3200" b="1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?</a:t>
            </a:r>
            <a:br>
              <a:rPr lang="en-US" altLang="ko-KR" sz="3200" dirty="0"/>
            </a:br>
            <a:r>
              <a:rPr lang="en-US" altLang="ko-KR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2. 1</a:t>
            </a:r>
            <a:r>
              <a:rPr lang="ko-KR" altLang="en-US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차 황금기</a:t>
            </a:r>
            <a:r>
              <a:rPr lang="en-US" altLang="ko-KR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다트머스 회의와 기호주의 인공지능</a:t>
            </a:r>
            <a:br>
              <a:rPr lang="en-US" altLang="ko-KR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</a:br>
            <a:r>
              <a:rPr lang="en-US" altLang="ko-KR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3. 1</a:t>
            </a:r>
            <a:r>
              <a:rPr lang="ko-KR" altLang="en-US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차 암흑기</a:t>
            </a:r>
            <a:r>
              <a:rPr lang="en-US" altLang="ko-KR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미</a:t>
            </a:r>
            <a:r>
              <a:rPr lang="en-US" altLang="ko-KR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</a:t>
            </a:r>
            <a:r>
              <a:rPr lang="ko-KR" altLang="en-US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영의 인공지능 지원 철회</a:t>
            </a:r>
            <a:endParaRPr lang="ko-KR" altLang="en-US" sz="24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32604"/>
            <a:ext cx="9603275" cy="4301941"/>
          </a:xfrm>
        </p:spPr>
        <p:txBody>
          <a:bodyPr>
            <a:normAutofit/>
          </a:bodyPr>
          <a:lstStyle/>
          <a:p>
            <a:pPr marL="628650" indent="-628650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+mj-ea"/>
              </a:rPr>
              <a:t>2.5</a:t>
            </a:r>
            <a:r>
              <a:rPr lang="en-US" altLang="ko-KR" dirty="0">
                <a:latin typeface="+mj-lt"/>
                <a:ea typeface="+mj-ea"/>
              </a:rPr>
              <a:t> </a:t>
            </a:r>
            <a:r>
              <a:rPr lang="en-US" altLang="ko-KR" dirty="0">
                <a:latin typeface="+mj-ea"/>
                <a:ea typeface="+mj-ea"/>
              </a:rPr>
              <a:t>1</a:t>
            </a:r>
            <a:r>
              <a:rPr lang="ko-KR" altLang="en-US" dirty="0">
                <a:latin typeface="+mj-ea"/>
                <a:ea typeface="+mj-ea"/>
              </a:rPr>
              <a:t>차 황금기</a:t>
            </a:r>
            <a:r>
              <a:rPr lang="en-US" altLang="ko-KR" dirty="0">
                <a:latin typeface="+mj-ea"/>
                <a:ea typeface="+mj-ea"/>
              </a:rPr>
              <a:t>: </a:t>
            </a:r>
            <a:r>
              <a:rPr lang="ko-KR" altLang="en-US" dirty="0">
                <a:latin typeface="+mj-ea"/>
                <a:ea typeface="+mj-ea"/>
              </a:rPr>
              <a:t>연결주의 학파의 태동</a:t>
            </a:r>
            <a:endParaRPr lang="en-US" altLang="ko-KR" dirty="0">
              <a:latin typeface="+mj-ea"/>
              <a:ea typeface="+mj-ea"/>
            </a:endParaRPr>
          </a:p>
          <a:p>
            <a:pPr marL="628650" indent="-628650">
              <a:buNone/>
            </a:pPr>
            <a:r>
              <a:rPr lang="en-US" altLang="ko-KR" sz="1600" dirty="0">
                <a:latin typeface="+mj-ea"/>
                <a:ea typeface="+mj-ea"/>
              </a:rPr>
              <a:t>     1) </a:t>
            </a:r>
            <a:r>
              <a:rPr lang="ko-KR" altLang="en-US" sz="1600" dirty="0">
                <a:latin typeface="+mj-ea"/>
                <a:ea typeface="+mj-ea"/>
              </a:rPr>
              <a:t>기호주의 학파 논리 비판</a:t>
            </a:r>
            <a:r>
              <a:rPr lang="en-US" altLang="ko-KR" sz="1600" dirty="0">
                <a:latin typeface="+mj-ea"/>
                <a:ea typeface="+mj-ea"/>
              </a:rPr>
              <a:t>: </a:t>
            </a:r>
            <a:r>
              <a:rPr lang="ko-KR" altLang="en-US" sz="1600" dirty="0">
                <a:latin typeface="+mj-ea"/>
                <a:ea typeface="+mj-ea"/>
              </a:rPr>
              <a:t>드레퓌스</a:t>
            </a:r>
            <a:r>
              <a:rPr lang="en-US" altLang="ko-KR" sz="1600" dirty="0">
                <a:latin typeface="+mj-ea"/>
                <a:ea typeface="+mj-ea"/>
              </a:rPr>
              <a:t>, </a:t>
            </a:r>
            <a:r>
              <a:rPr lang="ko-KR" altLang="en-US" sz="1600" dirty="0">
                <a:latin typeface="+mj-ea"/>
                <a:ea typeface="+mj-ea"/>
              </a:rPr>
              <a:t>왓슨</a:t>
            </a:r>
            <a:r>
              <a:rPr lang="en-US" altLang="ko-KR" sz="1600" dirty="0">
                <a:latin typeface="+mj-ea"/>
                <a:ea typeface="+mj-ea"/>
              </a:rPr>
              <a:t>, </a:t>
            </a:r>
            <a:r>
              <a:rPr lang="ko-KR" altLang="en-US" sz="1600" dirty="0">
                <a:latin typeface="+mj-ea"/>
                <a:ea typeface="+mj-ea"/>
              </a:rPr>
              <a:t>로쉬</a:t>
            </a:r>
            <a:r>
              <a:rPr lang="en-US" altLang="ko-KR" sz="1600" dirty="0">
                <a:latin typeface="+mj-ea"/>
                <a:ea typeface="+mj-ea"/>
              </a:rPr>
              <a:t>, </a:t>
            </a:r>
            <a:r>
              <a:rPr lang="ko-KR" altLang="en-US" sz="1600" dirty="0">
                <a:latin typeface="+mj-ea"/>
                <a:ea typeface="+mj-ea"/>
              </a:rPr>
              <a:t>카네만 등</a:t>
            </a:r>
            <a:endParaRPr lang="en-US" altLang="ko-KR" sz="1600" dirty="0">
              <a:latin typeface="+mj-ea"/>
              <a:ea typeface="+mj-ea"/>
            </a:endParaRPr>
          </a:p>
          <a:p>
            <a:pPr marL="628650" indent="-628650">
              <a:buNone/>
            </a:pPr>
            <a:r>
              <a:rPr lang="en-US" altLang="ko-KR" sz="1600" dirty="0">
                <a:latin typeface="+mj-ea"/>
                <a:ea typeface="+mj-ea"/>
              </a:rPr>
              <a:t>        ①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사람이 문제를 해결할 때 논리를 거의 사용하지 않는다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en-US" altLang="ko-KR" sz="1600" dirty="0">
              <a:latin typeface="+mj-ea"/>
              <a:ea typeface="+mj-ea"/>
            </a:endParaRPr>
          </a:p>
          <a:p>
            <a:pPr marL="628650" indent="-628650">
              <a:buNone/>
            </a:pPr>
            <a:r>
              <a:rPr lang="en-US" altLang="ko-KR" sz="1600" dirty="0">
                <a:latin typeface="+mj-ea"/>
                <a:ea typeface="+mj-ea"/>
              </a:rPr>
              <a:t>     2) </a:t>
            </a:r>
            <a:r>
              <a:rPr lang="ko-KR" altLang="en-US" sz="1600" dirty="0">
                <a:latin typeface="+mj-ea"/>
                <a:ea typeface="+mj-ea"/>
              </a:rPr>
              <a:t>연결주의 학파 논리</a:t>
            </a:r>
            <a:r>
              <a:rPr lang="en-US" altLang="ko-KR" sz="1600" dirty="0">
                <a:latin typeface="+mj-ea"/>
                <a:ea typeface="+mj-ea"/>
              </a:rPr>
              <a:t>*</a:t>
            </a:r>
            <a:r>
              <a:rPr lang="ko-KR" altLang="en-US" sz="1600" dirty="0">
                <a:latin typeface="+mj-ea"/>
                <a:ea typeface="+mj-ea"/>
              </a:rPr>
              <a:t> 주장</a:t>
            </a:r>
            <a:r>
              <a:rPr lang="en-US" altLang="ko-KR" sz="1600" dirty="0">
                <a:latin typeface="+mj-ea"/>
                <a:ea typeface="+mj-ea"/>
              </a:rPr>
              <a:t>: </a:t>
            </a:r>
            <a:r>
              <a:rPr lang="ko-KR" altLang="en-US" sz="1600" dirty="0">
                <a:latin typeface="+mj-ea"/>
                <a:ea typeface="+mj-ea"/>
              </a:rPr>
              <a:t>로젠블랏</a:t>
            </a:r>
            <a:r>
              <a:rPr lang="en-US" altLang="ko-KR" sz="1600" dirty="0">
                <a:latin typeface="+mj-ea"/>
                <a:ea typeface="+mj-ea"/>
              </a:rPr>
              <a:t>(1957) - </a:t>
            </a:r>
            <a:r>
              <a:rPr lang="ko-KR" altLang="en-US" sz="1600" dirty="0">
                <a:latin typeface="+mj-ea"/>
                <a:ea typeface="+mj-ea"/>
              </a:rPr>
              <a:t>퍼셉트론</a:t>
            </a:r>
            <a:r>
              <a:rPr lang="en-US" altLang="ko-KR" sz="1600" dirty="0">
                <a:latin typeface="+mj-ea"/>
                <a:ea typeface="+mj-ea"/>
              </a:rPr>
              <a:t>[</a:t>
            </a:r>
            <a:r>
              <a:rPr lang="ko-KR" altLang="en-US" sz="1600" dirty="0">
                <a:latin typeface="+mj-ea"/>
                <a:ea typeface="+mj-ea"/>
              </a:rPr>
              <a:t>단층 신경망</a:t>
            </a:r>
            <a:r>
              <a:rPr lang="en-US" altLang="ko-KR" sz="1600" dirty="0">
                <a:latin typeface="+mj-ea"/>
                <a:ea typeface="+mj-ea"/>
              </a:rPr>
              <a:t>]</a:t>
            </a:r>
            <a:r>
              <a:rPr lang="ko-KR" altLang="en-US" sz="1600" dirty="0">
                <a:latin typeface="+mj-ea"/>
                <a:ea typeface="+mj-ea"/>
              </a:rPr>
              <a:t> 제작</a:t>
            </a:r>
            <a:endParaRPr lang="en-US" altLang="ko-KR" sz="1600" dirty="0">
              <a:latin typeface="+mj-ea"/>
              <a:ea typeface="+mj-ea"/>
            </a:endParaRPr>
          </a:p>
          <a:p>
            <a:pPr marL="720725" indent="-720725">
              <a:buNone/>
            </a:pPr>
            <a:r>
              <a:rPr lang="en-US" altLang="ko-KR" sz="1600" dirty="0">
                <a:latin typeface="+mj-ea"/>
                <a:ea typeface="+mj-ea"/>
              </a:rPr>
              <a:t>        ① </a:t>
            </a:r>
            <a:r>
              <a:rPr lang="ko-KR" altLang="en-US" sz="1600" dirty="0">
                <a:latin typeface="+mj-ea"/>
                <a:ea typeface="+mj-ea"/>
              </a:rPr>
              <a:t>사람 두뇌는 신경망이므로</a:t>
            </a:r>
            <a:r>
              <a:rPr lang="en-US" altLang="ko-KR" sz="1600" dirty="0">
                <a:latin typeface="+mj-ea"/>
                <a:ea typeface="+mj-ea"/>
              </a:rPr>
              <a:t>, </a:t>
            </a:r>
            <a:r>
              <a:rPr lang="ko-KR" altLang="en-US" sz="1600" dirty="0">
                <a:latin typeface="+mj-ea"/>
                <a:ea typeface="+mj-ea"/>
              </a:rPr>
              <a:t>이와 유사한 구조를 컴퓨터에 만들면 지능을 가질 수 있다</a:t>
            </a:r>
            <a:r>
              <a:rPr lang="en-US" altLang="ko-KR" sz="1600" dirty="0">
                <a:latin typeface="+mj-ea"/>
                <a:ea typeface="+mj-ea"/>
              </a:rPr>
              <a:t>. </a:t>
            </a:r>
          </a:p>
          <a:p>
            <a:pPr marL="628650" indent="-628650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+mj-ea"/>
              </a:rPr>
              <a:t>3.1</a:t>
            </a:r>
            <a:r>
              <a:rPr lang="en-US" altLang="ko-KR" dirty="0">
                <a:latin typeface="+mj-ea"/>
                <a:ea typeface="+mj-ea"/>
              </a:rPr>
              <a:t> 1</a:t>
            </a:r>
            <a:r>
              <a:rPr lang="ko-KR" altLang="en-US" dirty="0">
                <a:latin typeface="+mj-ea"/>
                <a:ea typeface="+mj-ea"/>
              </a:rPr>
              <a:t>차 암흑기</a:t>
            </a:r>
            <a:r>
              <a:rPr lang="en-US" altLang="ko-KR" dirty="0">
                <a:latin typeface="+mj-ea"/>
                <a:ea typeface="+mj-ea"/>
              </a:rPr>
              <a:t>(1974-1980)</a:t>
            </a:r>
            <a:r>
              <a:rPr lang="ko-KR" altLang="en-US" dirty="0">
                <a:latin typeface="+mj-ea"/>
                <a:ea typeface="+mj-ea"/>
              </a:rPr>
              <a:t> 도래의 원인 </a:t>
            </a:r>
            <a:endParaRPr lang="en-US" altLang="ko-KR" dirty="0">
              <a:latin typeface="+mj-ea"/>
              <a:ea typeface="+mj-ea"/>
            </a:endParaRPr>
          </a:p>
          <a:p>
            <a:pPr marL="628650" indent="-628650">
              <a:buNone/>
            </a:pPr>
            <a:r>
              <a:rPr lang="en-US" altLang="ko-KR" sz="1700" dirty="0">
                <a:latin typeface="+mj-ea"/>
                <a:ea typeface="+mj-ea"/>
              </a:rPr>
              <a:t>     </a:t>
            </a:r>
            <a:r>
              <a:rPr lang="en-US" altLang="ko-KR" sz="1600" dirty="0">
                <a:latin typeface="+mj-ea"/>
                <a:ea typeface="+mj-ea"/>
              </a:rPr>
              <a:t>1) </a:t>
            </a:r>
            <a:r>
              <a:rPr lang="ko-KR" altLang="en-US" sz="1600" dirty="0">
                <a:latin typeface="+mj-ea"/>
                <a:ea typeface="+mj-ea"/>
              </a:rPr>
              <a:t>기호주의 인공지능의 한계들</a:t>
            </a:r>
            <a:endParaRPr lang="en-US" altLang="ko-KR" sz="1600" dirty="0">
              <a:latin typeface="+mj-ea"/>
              <a:ea typeface="+mj-ea"/>
            </a:endParaRPr>
          </a:p>
          <a:p>
            <a:pPr marL="628650" indent="-628650">
              <a:buNone/>
            </a:pPr>
            <a:r>
              <a:rPr lang="en-US" altLang="ko-KR" sz="1600" dirty="0">
                <a:latin typeface="+mj-ea"/>
                <a:ea typeface="+mj-ea"/>
              </a:rPr>
              <a:t>        ① </a:t>
            </a:r>
            <a:r>
              <a:rPr lang="ko-KR" altLang="en-US" sz="1600" dirty="0">
                <a:latin typeface="+mj-ea"/>
                <a:ea typeface="+mj-ea"/>
              </a:rPr>
              <a:t>컴퓨터의 컴퓨팅 파워 한계 </a:t>
            </a:r>
            <a:r>
              <a:rPr lang="ko-KR" altLang="ko-KR" sz="1600" dirty="0">
                <a:latin typeface="+mj-ea"/>
                <a:ea typeface="+mj-ea"/>
              </a:rPr>
              <a:t>②</a:t>
            </a:r>
            <a:r>
              <a:rPr lang="en-US" altLang="ko-KR" sz="1600" dirty="0">
                <a:latin typeface="+mj-ea"/>
                <a:ea typeface="+mj-ea"/>
              </a:rPr>
              <a:t> </a:t>
            </a:r>
            <a:r>
              <a:rPr lang="ko-KR" altLang="en-US" sz="1600" dirty="0">
                <a:latin typeface="+mj-ea"/>
                <a:ea typeface="+mj-ea"/>
              </a:rPr>
              <a:t>학습용 데이터 부족 </a:t>
            </a:r>
            <a:r>
              <a:rPr lang="ko-KR" altLang="ko-KR" sz="1600" dirty="0">
                <a:latin typeface="+mj-ea"/>
                <a:ea typeface="+mj-ea"/>
              </a:rPr>
              <a:t>③</a:t>
            </a:r>
            <a:r>
              <a:rPr lang="en-US" altLang="ko-KR" sz="1600" dirty="0">
                <a:latin typeface="+mj-ea"/>
                <a:ea typeface="+mj-ea"/>
              </a:rPr>
              <a:t> </a:t>
            </a:r>
            <a:r>
              <a:rPr lang="ko-KR" altLang="en-US" sz="1600" dirty="0">
                <a:latin typeface="+mj-ea"/>
                <a:ea typeface="+mj-ea"/>
              </a:rPr>
              <a:t>학습 방법 개발 답보 상태 </a:t>
            </a:r>
            <a:r>
              <a:rPr lang="ko-KR" altLang="ko-KR" sz="1600" dirty="0">
                <a:latin typeface="+mj-ea"/>
                <a:ea typeface="+mj-ea"/>
              </a:rPr>
              <a:t>④</a:t>
            </a:r>
            <a:r>
              <a:rPr lang="en-US" altLang="ko-KR" sz="1600" dirty="0">
                <a:latin typeface="+mj-ea"/>
                <a:ea typeface="+mj-ea"/>
              </a:rPr>
              <a:t> </a:t>
            </a:r>
            <a:r>
              <a:rPr lang="ko-KR" altLang="en-US" sz="1600" dirty="0">
                <a:latin typeface="+mj-ea"/>
                <a:ea typeface="+mj-ea"/>
              </a:rPr>
              <a:t>문제의 복잡성 확대와 컴퓨터의 처리능력 결여 </a:t>
            </a:r>
            <a:r>
              <a:rPr lang="en-US" altLang="ko-KR" sz="1600" dirty="0">
                <a:latin typeface="+mj-ea"/>
                <a:ea typeface="+mj-ea"/>
              </a:rPr>
              <a:t>⑤ </a:t>
            </a:r>
            <a:r>
              <a:rPr lang="ko-KR" altLang="en-US" sz="1600" dirty="0">
                <a:latin typeface="+mj-ea"/>
                <a:ea typeface="+mj-ea"/>
              </a:rPr>
              <a:t>컴퓨터 비전</a:t>
            </a:r>
            <a:r>
              <a:rPr lang="en-US" altLang="ko-KR" sz="1600" dirty="0">
                <a:latin typeface="+mj-ea"/>
                <a:ea typeface="+mj-ea"/>
              </a:rPr>
              <a:t>, </a:t>
            </a:r>
            <a:r>
              <a:rPr lang="ko-KR" altLang="en-US" sz="1600" dirty="0">
                <a:latin typeface="+mj-ea"/>
                <a:ea typeface="+mj-ea"/>
              </a:rPr>
              <a:t>음성 인식에서 난제 부각 </a:t>
            </a:r>
            <a:r>
              <a:rPr lang="ko-KR" altLang="ko-KR" sz="1600" dirty="0">
                <a:latin typeface="+mj-ea"/>
                <a:ea typeface="+mj-ea"/>
              </a:rPr>
              <a:t>⑥</a:t>
            </a:r>
            <a:r>
              <a:rPr lang="en-US" altLang="ko-KR" sz="1600" dirty="0">
                <a:latin typeface="+mj-ea"/>
                <a:ea typeface="+mj-ea"/>
              </a:rPr>
              <a:t> </a:t>
            </a:r>
            <a:r>
              <a:rPr lang="ko-KR" altLang="en-US" sz="1600" dirty="0">
                <a:latin typeface="+mj-ea"/>
                <a:ea typeface="+mj-ea"/>
              </a:rPr>
              <a:t>상식</a:t>
            </a:r>
            <a:r>
              <a:rPr lang="en-US" altLang="ko-KR" sz="1600" dirty="0">
                <a:latin typeface="+mj-ea"/>
                <a:ea typeface="+mj-ea"/>
              </a:rPr>
              <a:t>(common sense)</a:t>
            </a:r>
            <a:r>
              <a:rPr lang="ko-KR" altLang="en-US" sz="1600" dirty="0">
                <a:latin typeface="+mj-ea"/>
                <a:ea typeface="+mj-ea"/>
              </a:rPr>
              <a:t> 결여로 현실 대처능력 부족</a:t>
            </a:r>
            <a:endParaRPr lang="en-US" altLang="ko-KR" sz="1600" dirty="0">
              <a:latin typeface="+mj-ea"/>
              <a:ea typeface="+mj-ea"/>
            </a:endParaRPr>
          </a:p>
          <a:p>
            <a:pPr marL="628650" indent="-628650">
              <a:buNone/>
            </a:pPr>
            <a:endParaRPr lang="ko-KR" altLang="en-US" sz="1600" dirty="0">
              <a:latin typeface="+mj-ea"/>
              <a:ea typeface="+mj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1A68105-36F3-43C1-807E-34D11A940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954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3</a:t>
            </a:r>
            <a:r>
              <a:rPr lang="ko-KR" altLang="en-US" sz="2800" dirty="0"/>
              <a:t>장 사람에 필적할 인공지능은 어떻게 출현할까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4. AGI(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범용인공지능</a:t>
            </a: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를 위한 도전의 현주소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4423"/>
            <a:ext cx="9603275" cy="4814231"/>
          </a:xfrm>
        </p:spPr>
        <p:txBody>
          <a:bodyPr>
            <a:normAutofit/>
          </a:bodyPr>
          <a:lstStyle/>
          <a:p>
            <a:pPr marL="989013" indent="-989013">
              <a:buNone/>
            </a:pP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2)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오픈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AI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en-US" altLang="ko-KR" sz="1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MCS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(Machine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Common Sense</a:t>
            </a:r>
            <a:r>
              <a:rPr lang="en-US" altLang="ko-KR" sz="1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</a:t>
            </a:r>
            <a:r>
              <a:rPr lang="en-US" altLang="ko-KR" sz="1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</a:p>
          <a:p>
            <a:pPr marL="1431925" indent="-1431925">
              <a:buNone/>
            </a:pP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①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목표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1: ‘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기계가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상식을 가졌다는 것이 무엇을 의미하는가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?’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정의 시도</a:t>
            </a:r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616075" indent="-1616075">
              <a:buNone/>
            </a:pP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목표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2: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인지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(cognition)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핵심 영역인 물체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(objects),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장소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(places),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에이전트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(agents)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영역을 포함한 광범위한 영역들을 모방하는 모델들을 구축</a:t>
            </a:r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89013" indent="-989013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4.6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DAI(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분산인공지능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기술의 발전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28650" indent="-6286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1)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팀워크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협력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협업은 사람이 지능을 발전시켜 나가는 방법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인데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 특성을 가지는 인공지능 개발은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DAI(Distributed AI)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라는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기술 영역으로 발전해 나가고 있다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700213" indent="-170021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2) DAI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특성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학습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추론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계획에 널리 사용되는 범용성을 가지고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작동을 위한 데이터 양이 획기적으로 감소된다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081088" indent="-10810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3)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종류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ABM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에이전트기반모델링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Agent-Based Modelling),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MAS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멀티에이전트시스템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Multi-Agent System),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SI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(‘</a:t>
            </a:r>
            <a:r>
              <a:rPr lang="ko-KR" altLang="en-US" sz="16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떼</a:t>
            </a:r>
            <a:r>
              <a:rPr lang="en-US" altLang="ko-KR" sz="16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6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지능</a:t>
            </a:r>
            <a:r>
              <a:rPr lang="en-US" altLang="ko-KR" sz="16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Swarm</a:t>
            </a:r>
            <a:r>
              <a:rPr lang="ko-KR" altLang="en-US" sz="16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Intelligence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             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331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3</a:t>
            </a:r>
            <a:r>
              <a:rPr lang="ko-KR" altLang="en-US" sz="2800" dirty="0"/>
              <a:t>장 사람에 필적할 인공지능은 어떻게 출현할까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4. AGI(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범용인공지능</a:t>
            </a: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를 위한 도전의 현주소</a:t>
            </a:r>
            <a:b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5. AGI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 실현 시기 예측과 근거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4423"/>
            <a:ext cx="9603275" cy="4814231"/>
          </a:xfrm>
        </p:spPr>
        <p:txBody>
          <a:bodyPr>
            <a:normAutofit/>
          </a:bodyPr>
          <a:lstStyle/>
          <a:p>
            <a:pPr marL="1616075" indent="-1616075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5.1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AGI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향한 도전의 현재 상황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28650" indent="-6286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1)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혁신과 진보 추세는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경이적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AGI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향한 진전은 여전히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목표에서 매우 먼 지점에 머물고 있다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628650" indent="-628650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5.2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AGI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출현 〮 특이점 도래 시기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설문조사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1(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2009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):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AGI-09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컨퍼런스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참가 전문가 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347788" indent="-13477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1)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2050-2060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년까지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AGI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또는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초지능이 출현할 것으로 예상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된다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347788" indent="-13477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2)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전문가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42.8%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초지능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금세기 출현 불가능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또는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결코 출현할 수 없다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는 의견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628650" indent="-628650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5.3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설문조사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2(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2012-2013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):</a:t>
            </a:r>
          </a:p>
          <a:p>
            <a:pPr marL="628650" indent="-6286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1)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AGI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출현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10%, 2022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년까지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 50%, 2040-2050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년까지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 90%, 2075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년까지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616075" indent="-16160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2)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AGI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출현 후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30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이내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초지능이 도래하는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특이점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 발생한다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616075" indent="-16160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3)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설문자의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1/3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은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 상황의 전개가 인류에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아주 나쁘거나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,’ ‘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나쁜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일이 될 것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이라고 봤다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628650" indent="-628650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5642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3</a:t>
            </a:r>
            <a:r>
              <a:rPr lang="ko-KR" altLang="en-US" sz="2800" dirty="0"/>
              <a:t>장 사람에 필적할 인공지능은 어떻게 출현할까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5. AGI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 실현 시기 예측과 근거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4423"/>
            <a:ext cx="9603275" cy="4814231"/>
          </a:xfrm>
        </p:spPr>
        <p:txBody>
          <a:bodyPr>
            <a:normAutofit/>
          </a:bodyPr>
          <a:lstStyle/>
          <a:p>
            <a:pPr marL="628650" indent="-628650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5.4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설문조사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(2017)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2015 NIPS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컨퍼런스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&amp; ICML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논문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발표자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352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명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28650" indent="-6286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1)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향후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간 사람들의 여러 활동 분야들에서 인공지능이 사람을 능가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할 것이다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895350" indent="-8953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①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언어번역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(2024);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고등학교 작문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(2026);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트럭운전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(2027);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소매 판매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(2031);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베스트셀러 저술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(2049);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외과의사 업무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(2053)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에서 인공지능이 사람 추월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2060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년대 초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(2062):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45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후에는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사람의 모든 업무들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(tasks)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에서 인공지능이 능가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③ 2130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년대 말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(2137):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120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후에는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사람의 모든 일자리들이 자동화될 가능성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50%</a:t>
            </a:r>
          </a:p>
          <a:p>
            <a:pPr marL="628650" indent="-6286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2) AGI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출현을 아시아 전문가들은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30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후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(2047),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북아메리카 전문가들은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74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후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(2091)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 예상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3275" indent="-803275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5.5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설문조사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(2019)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AI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분야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박사 연구자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32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명 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28650" indent="-6286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1) 45%: 2060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이내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AGI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출현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 34%: 2060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이후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AGI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출현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28650" indent="-6286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2)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21%: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초지능이나 특이점은 발생하지 않을 것이다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28650" indent="-628650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3294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3</a:t>
            </a:r>
            <a:r>
              <a:rPr lang="ko-KR" altLang="en-US" sz="2800" dirty="0"/>
              <a:t>장 사람에 필적할 인공지능은 어떻게 출현할까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5. AGI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 실현 시기 예측과 근거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4423"/>
            <a:ext cx="9603275" cy="4814231"/>
          </a:xfrm>
        </p:spPr>
        <p:txBody>
          <a:bodyPr>
            <a:normAutofit/>
          </a:bodyPr>
          <a:lstStyle/>
          <a:p>
            <a:pPr marL="803275" indent="-803275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5.6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AGI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출현 또는 특이점 도래 시기 예견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기업계 고수 전문가들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3275" indent="-8032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1)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커즈와일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AGI(2029)/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특이점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(2045)</a:t>
            </a:r>
          </a:p>
          <a:p>
            <a:pPr marL="803275" indent="-8032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2)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머스크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2025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이내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초인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(smarter than human being)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인공지능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도래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3275" indent="-8032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3)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루이스 로젠버그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특이점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(2050) [1990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년대 초 예견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]/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특이점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(2030)[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2019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예견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  <a:p>
            <a:pPr marL="803275" indent="-8032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4)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패트릭 윈스턴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특이점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(2040)</a:t>
            </a:r>
          </a:p>
          <a:p>
            <a:pPr marL="803275" indent="-8032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5) </a:t>
            </a:r>
            <a:r>
              <a:rPr lang="ko-KR" altLang="en-US" sz="16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유르겐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슈미트후버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특이점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(2050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이전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803275" indent="-803275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8571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3</a:t>
            </a:r>
            <a:r>
              <a:rPr lang="ko-KR" altLang="en-US" sz="2800" dirty="0"/>
              <a:t>장 사람에 필적할 인공지능은 어떻게 출현할까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5. AGI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 실현 시기 예측과 근거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4423"/>
            <a:ext cx="9603275" cy="4814231"/>
          </a:xfrm>
        </p:spPr>
        <p:txBody>
          <a:bodyPr>
            <a:normAutofit/>
          </a:bodyPr>
          <a:lstStyle/>
          <a:p>
            <a:pPr marL="803275" indent="-803275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5.7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AGI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출현 또는 특이점 도래 불가피론의 논지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3275" indent="-8032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1)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논지 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95350" indent="-8953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 지능은 지금도 기계의 능력과 합쳐지지 않으면 거의 고정되어 있고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현재 시도 중인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트랜스 휴먼의 등장은 요원한 상태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895350" indent="-8953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②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기계 지능은 알고리즘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처리능력과 메모리에 따라 결정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메모리와 처리능력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은 무어의 법칙에 따라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지수적 성장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 하고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알고리즘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도 이 역량들을 사용하는데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성공적 수준으로 진보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95350" indent="-8953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③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 상황이 지속될 경우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사람의 지능은 고정된 상태에서 기계 지능이 비약적으로 성장할 경우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심각한 한계가 발생하지 않는다면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기계가 사람을 추월하는 것은 시간 문제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95350" indent="-8953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④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현재 기계지능은 향상 제약조건이 없고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지수적 성장 중 이므로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컴퓨터가 걸음마도 못하는 아이 같아 보여도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조만간 아주 영리하며 매우 빠르게 달리거나 날아가는 존재로 변화할 것이다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803275" indent="-803275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3304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3</a:t>
            </a:r>
            <a:r>
              <a:rPr lang="ko-KR" altLang="en-US" sz="2800" dirty="0"/>
              <a:t>장 사람에 필적할 인공지능은 어떻게 출현할까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5. AGI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 실현 시기 예측과 근거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4423"/>
            <a:ext cx="9603275" cy="4814231"/>
          </a:xfrm>
        </p:spPr>
        <p:txBody>
          <a:bodyPr>
            <a:normAutofit/>
          </a:bodyPr>
          <a:lstStyle/>
          <a:p>
            <a:pPr marL="895350" indent="-8953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2)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가정을 통한 논지의 예증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95350" indent="-8953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 두뇌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초당 계산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cacl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/sec: calculation per second)’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으로 측정한 역량은 액체 온스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(fluid ounces)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측정한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미국 </a:t>
            </a:r>
            <a:r>
              <a:rPr lang="ko-KR" altLang="en-US" sz="16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미시건호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(Lake Michigan)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용적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 거의 같다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895350" indent="-8953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②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만일 컴퓨터의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계산역량이 매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18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개월 마다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배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 되는 경우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아주 오랫동안 그 계산역량의 성장을 눈으로 볼 수 없다가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어느 시점에 갑자기 최대 역량에 도달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하는 것을 목격하게 된다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255713" indent="-125571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ⓐ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컴퓨터의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계산능력이 처음 생긴 시기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1940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당시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초당 계산능력을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 </a:t>
            </a:r>
            <a:r>
              <a:rPr lang="en-US" altLang="ko-KR" sz="16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cacl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/sec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으로 간주하고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이 계산능력이 </a:t>
            </a:r>
            <a:r>
              <a:rPr lang="ko-KR" altLang="en-US" sz="16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미시건호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밑바닥에 물이 고인 것을 처음으로 볼 수 있을 정도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까지 성장하는 데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72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 걸린다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.[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2012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 도달하며 계산역량은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5.63*</a:t>
            </a:r>
            <a:r>
              <a:rPr lang="en-US" altLang="ko-KR" sz="1800" b="1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800" b="1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10</a:t>
            </a:r>
            <a:r>
              <a:rPr lang="en-US" altLang="ko-KR" sz="1800" b="1" kern="100" baseline="30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14</a:t>
            </a:r>
            <a:r>
              <a:rPr lang="en-US" altLang="ko-KR" sz="1800" b="1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cacl/sec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] </a:t>
            </a: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255713" indent="-125571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ⓑ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이로부터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13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후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 </a:t>
            </a:r>
            <a:r>
              <a:rPr lang="ko-KR" altLang="en-US" sz="16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미시건호의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만수 상태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도달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한다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.[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2025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 사람 두뇌의 최대역량인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2.88*</a:t>
            </a:r>
            <a:r>
              <a:rPr lang="en-US" altLang="ko-KR" sz="1600" b="1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10</a:t>
            </a:r>
            <a:r>
              <a:rPr lang="en-US" altLang="ko-KR" sz="1600" b="1" kern="100" baseline="30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17</a:t>
            </a:r>
            <a:r>
              <a:rPr lang="en-US" altLang="ko-KR" sz="1600" b="1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cacl/sec</a:t>
            </a:r>
            <a:r>
              <a:rPr lang="ko-KR" altLang="en-US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에 도달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]</a:t>
            </a:r>
          </a:p>
          <a:p>
            <a:pPr marL="1255713" indent="-125571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</a:t>
            </a:r>
          </a:p>
          <a:p>
            <a:pPr marL="803275" indent="-803275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7609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3</a:t>
            </a:r>
            <a:r>
              <a:rPr lang="ko-KR" altLang="en-US" sz="2800" dirty="0"/>
              <a:t>장 사람에 필적할 인공지능은 어떻게 출현할까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5. AGI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 실현 예측과 시기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4423"/>
            <a:ext cx="9603275" cy="4814231"/>
          </a:xfrm>
        </p:spPr>
        <p:txBody>
          <a:bodyPr>
            <a:normAutofit/>
          </a:bodyPr>
          <a:lstStyle/>
          <a:p>
            <a:pPr marL="895350" indent="-895350">
              <a:buNone/>
            </a:pP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③ </a:t>
            </a:r>
            <a:r>
              <a:rPr lang="ko-KR" altLang="en-US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전혀  보이지 않는 상태에서 </a:t>
            </a: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72</a:t>
            </a:r>
            <a:r>
              <a:rPr lang="ko-KR" altLang="en-US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년 동안 성장이 매우 더디게 진행되나</a:t>
            </a: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일단 그 존재가 보이기 시작하자 마자 </a:t>
            </a: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13</a:t>
            </a:r>
            <a:r>
              <a:rPr lang="ko-KR" altLang="en-US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년 만에 만수위</a:t>
            </a: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즉 사람 역량의 최대치에 도달한다</a:t>
            </a: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1255713" indent="-1255713">
              <a:buNone/>
            </a:pP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ⓐ </a:t>
            </a:r>
            <a:r>
              <a:rPr lang="ko-KR" altLang="en-US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이는 현재의 인공지능이 다양한 한계와 문제점들이 있고</a:t>
            </a: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미성숙할지라도 </a:t>
            </a:r>
            <a:r>
              <a:rPr lang="ko-KR" altLang="en-US" sz="1600" b="1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일단 여러 부문에서 사람들을 능가하기 시작하면 머지않아 </a:t>
            </a:r>
            <a:r>
              <a:rPr lang="en-US" altLang="ko-KR" sz="1600" b="1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AGI</a:t>
            </a:r>
            <a:r>
              <a:rPr lang="ko-KR" altLang="en-US" sz="1600" b="1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나 초지능으로 예상하기 어려운 속도로 진화할 것이라는 추론이 합리적임</a:t>
            </a:r>
            <a:r>
              <a:rPr lang="ko-KR" altLang="en-US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을 시사한다</a:t>
            </a: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1255713" indent="-1255713">
              <a:buNone/>
            </a:pP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ⓑ </a:t>
            </a:r>
            <a:r>
              <a:rPr lang="ko-KR" altLang="en-US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무어의 법칙이 향후 </a:t>
            </a: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10</a:t>
            </a:r>
            <a:r>
              <a:rPr lang="ko-KR" altLang="en-US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년간 한계에 도달하리라는 데 전문가들이 동의하고 있으나 </a:t>
            </a:r>
            <a:r>
              <a:rPr lang="ko-KR" altLang="en-US" sz="1600" b="1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양자 컴퓨팅이 빠르게 이 한계를 극복하는 게임 </a:t>
            </a:r>
            <a:r>
              <a:rPr lang="ko-KR" altLang="en-US" sz="1600" b="1" kern="1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체인저로</a:t>
            </a:r>
            <a:r>
              <a:rPr lang="ko-KR" altLang="en-US" sz="1600" b="1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등장할 것으로 보고 있다</a:t>
            </a:r>
            <a:r>
              <a:rPr lang="en-US" altLang="ko-KR" sz="1600" b="1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</a:p>
          <a:p>
            <a:pPr marL="1431925" indent="-1431925">
              <a:buNone/>
            </a:pP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  – </a:t>
            </a:r>
            <a:r>
              <a:rPr lang="ko-KR" altLang="en-US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전통적인 컴퓨터들은 한 시점에 한 상태만 계산할 수 있으나</a:t>
            </a: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양자 컴퓨터는 동시에 여러 상태들을 평가하는 방식으로 계산하므로 무어의 법칙의 한계를 넘어설 것으로 예상</a:t>
            </a:r>
            <a:endParaRPr lang="en-US" altLang="ko-KR" sz="16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95350" indent="-895350">
              <a:buNone/>
            </a:pP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④ </a:t>
            </a:r>
            <a:r>
              <a:rPr lang="ko-KR" altLang="en-US" sz="1600" b="1" kern="1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양자 컴퓨터가 신경망 훈련에 효율적으로 사용되고</a:t>
            </a:r>
            <a:r>
              <a:rPr lang="en-US" altLang="ko-KR" sz="1600" b="1" kern="1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600" b="1" kern="1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다양한 상업적 아키텍처에 응용될 것이므로</a:t>
            </a:r>
            <a:r>
              <a:rPr lang="en-US" altLang="ko-KR" sz="1600" b="1" kern="1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</a:t>
            </a:r>
            <a:r>
              <a:rPr lang="ko-KR" altLang="en-US" sz="1600" b="1" kern="1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금 세기 이내 특이점에 도달할 것으로 예상된다</a:t>
            </a:r>
            <a:r>
              <a:rPr lang="en-US" altLang="ko-KR" sz="1600" b="1" kern="1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r>
              <a:rPr lang="ko-KR" altLang="en-US" sz="1600" b="1" kern="1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endParaRPr lang="en-US" altLang="ko-KR" sz="16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255713" indent="-125571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</a:t>
            </a:r>
          </a:p>
          <a:p>
            <a:pPr marL="803275" indent="-803275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306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4</a:t>
            </a:r>
            <a:r>
              <a:rPr lang="ko-KR" altLang="en-US" sz="2800" dirty="0"/>
              <a:t>장 인공지능은 일자리와 경제에 어떤 영향을 미칠까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2.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인공지능이 일과 일자리에 미치는 영향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4423"/>
            <a:ext cx="9603275" cy="4814231"/>
          </a:xfrm>
        </p:spPr>
        <p:txBody>
          <a:bodyPr>
            <a:normAutofit/>
          </a:bodyPr>
          <a:lstStyle/>
          <a:p>
            <a:pPr marL="1077913" indent="-1077913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2.1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일과 일자리의 변화 양상의 전개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산업혁명사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1077913" indent="-1077913">
              <a:buNone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산업혁명 이전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농업 등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차산업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종사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기계 사용은 아주 제한적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77913" indent="-107791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2)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산업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1.0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증기기관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발명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1077913" indent="-107791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①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산업 노동자와 사무직 노동자를 근간으로 한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일자리의 대변혁 시작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77913" indent="-107791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②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기계들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개발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되기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시작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해서 생산역량과 생산성의 혁혁한 증가 유발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77913" indent="-107791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3)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산업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2.0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전기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발명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20C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초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1077913" indent="-107791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①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기계 작동 동력 접근성을 쉽게 해서 자동조립라인을 통한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대량생산이 보편적인 생산양식화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77913" indent="-107791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여전히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사람이 기계들을 프로그램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제어하는 주체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였으나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기술이 사람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일의 일부를 대체 시작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77913" indent="-107791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4)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산업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3.0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ICT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기술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혁신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20C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말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-50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여년간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1077913" indent="-107791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①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일자리에 필요한 노동 기술 구조의 근본적 변화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발생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생산함수에 극적 변화 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3037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4</a:t>
            </a:r>
            <a:r>
              <a:rPr lang="ko-KR" altLang="en-US" sz="2800" dirty="0"/>
              <a:t>장 인공지능은 일자리와 경제에 어떤 영향을 미칠까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2.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인공지능이 일과 일자리에 미치는 영향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4423"/>
            <a:ext cx="9603275" cy="4814231"/>
          </a:xfrm>
        </p:spPr>
        <p:txBody>
          <a:bodyPr>
            <a:normAutofit/>
          </a:bodyPr>
          <a:lstStyle/>
          <a:p>
            <a:pPr marL="1077913" indent="-107791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②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기존 일자리들의 대량 소멸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but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더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많은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새로운 일과 일자리 창출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98525" indent="-89852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컴퓨터 하드웨어와 소프트웨어가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더 자동화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더 강해졌으나 여전히 사람이 설계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제어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응용하는 일하는 도구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기계가 사람의 일을 상당히 많이 대신하기 시작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98525" indent="-89852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④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생산성과 경제성장에 큰 긍정적인 영향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98525" indent="-898525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2.2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산업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4.0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또는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차산업혁명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인공지능의 발전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파장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98525" indent="-89852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1)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과거의 산업혁명사의 경험들이 변화 예측에 유효한가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그렇지 못할 가능성이 높다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      </a:t>
            </a:r>
          </a:p>
          <a:p>
            <a:pPr marL="898525" indent="-89852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①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인공지능 중심 혁신이 생산활동은 물론 사회생활에서도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사람과 기계의 역할을 근본적으로 변화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시킬 가능성이 높다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158875" indent="-115887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ⓐ AI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기술은 의사결정과 선택을 포함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정신과 두뇌가 하는 일을 기계가 더 잘 할 수 있게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한다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900113" indent="-90011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②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전문가들은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현재가 산업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1.0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 초래한 아주 근본적인 대전환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(shift)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초기단계와 유사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해서 최종 양태의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예측이 불가능하다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 보고 있다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       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0412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4</a:t>
            </a:r>
            <a:r>
              <a:rPr lang="ko-KR" altLang="en-US" sz="2800" dirty="0"/>
              <a:t>장 인공지능은 일자리와 경제에 어떤 영향을 미칠까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2.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인공지능이 일과 일자리에 미치는 영향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4423"/>
            <a:ext cx="9603275" cy="4814231"/>
          </a:xfrm>
        </p:spPr>
        <p:txBody>
          <a:bodyPr>
            <a:normAutofit fontScale="92500" lnSpcReduction="10000"/>
          </a:bodyPr>
          <a:lstStyle/>
          <a:p>
            <a:pPr marL="979488" indent="-979488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2.3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인공지능의 일과 일자리에 대한 파급효과 분석의 전제조건들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319463" indent="-331946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1)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경제학의 파급효과 분석에서의 인공지능의 </a:t>
            </a:r>
            <a:r>
              <a:rPr lang="ko-KR" altLang="en-US" sz="16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정의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자동화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(automation);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디지털화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(digitalization);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컴퓨터화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(computerization);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로보틱스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(robotics)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와 동일시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19138" indent="-7191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2)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경제분석에서 인공지능 정의는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기술혁신의 파급효과 또는 충격에 대한 분석과 동일한 맥락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에서 진행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19138" indent="-719138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2.4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인공지능의 일과 일자리에 대한 파급효과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MGI(2017, 2018)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00213" indent="-170021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1)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일과 일자리 전망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00113" indent="-90011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①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향후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20</a:t>
            </a:r>
            <a:r>
              <a:rPr lang="ko-KR" altLang="ko-KR" sz="1600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년동안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자동화 또는 인공지능으로 인한 일자리 감소가 극단적으로 진행되지 않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으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면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미국 노동자는 일자리를 가질 수 있을 것이</a:t>
            </a:r>
            <a:r>
              <a:rPr lang="ko-KR" altLang="en-US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나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일과 일자리의 구성은 상당히 바뀔 것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900113" indent="-90011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②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디지털 또는 인지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기술 보유 노동자들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과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자동화가 어려운 노동자들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의 수요는 증가하고 임금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은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상승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2030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년까지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이들의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총 노동력 비중이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현재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40%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내외에서 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50%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이상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으로 높아질 것</a:t>
            </a:r>
            <a:endParaRPr lang="en-US" altLang="ko-KR" sz="1600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900113" indent="-90011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③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600" b="1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2030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년 반복 작업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(repetitive works)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비중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 현재의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40%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에서 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30%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로 낮아지고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총 임금 수입에서 그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임금 수입 비중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은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33%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에서 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20%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로 더 크게 떨어질 것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</a:t>
            </a:r>
          </a:p>
          <a:p>
            <a:pPr marL="719138" indent="-7191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979488" indent="-979488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3275" indent="-803275"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591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3200" dirty="0"/>
              <a:t>제</a:t>
            </a:r>
            <a:r>
              <a:rPr lang="en-US" altLang="ko-KR" sz="3200" dirty="0"/>
              <a:t>1</a:t>
            </a:r>
            <a:r>
              <a:rPr lang="ko-KR" altLang="en-US" sz="3200" dirty="0"/>
              <a:t>장 </a:t>
            </a:r>
            <a:r>
              <a:rPr lang="ko-KR" altLang="ko-KR" sz="3200" b="1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인공지능은 어디서 출발해서 여기까지 왔나</a:t>
            </a:r>
            <a:r>
              <a:rPr lang="en-US" altLang="ko-KR" sz="3200" b="1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?</a:t>
            </a:r>
            <a:br>
              <a:rPr lang="en-US" altLang="ko-KR" sz="3200" dirty="0"/>
            </a:br>
            <a:r>
              <a:rPr lang="en-US" altLang="ko-KR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3. 1</a:t>
            </a:r>
            <a:r>
              <a:rPr lang="ko-KR" altLang="en-US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차 암흑기</a:t>
            </a:r>
            <a:r>
              <a:rPr lang="en-US" altLang="ko-KR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미</a:t>
            </a:r>
            <a:r>
              <a:rPr lang="en-US" altLang="ko-KR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</a:t>
            </a:r>
            <a:r>
              <a:rPr lang="ko-KR" altLang="en-US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영의 인공지능 지원 철회</a:t>
            </a:r>
            <a:br>
              <a:rPr lang="en-US" altLang="ko-KR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</a:br>
            <a:r>
              <a:rPr lang="en-US" altLang="ko-KR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4. 2</a:t>
            </a:r>
            <a:r>
              <a:rPr lang="ko-KR" altLang="en-US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차 황금기</a:t>
            </a:r>
            <a:r>
              <a:rPr lang="en-US" altLang="ko-KR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전문가 시스템과 일</a:t>
            </a:r>
            <a:r>
              <a:rPr lang="en-US" altLang="ko-KR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</a:t>
            </a:r>
            <a:r>
              <a:rPr lang="ko-KR" altLang="en-US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미</a:t>
            </a:r>
            <a:r>
              <a:rPr lang="en-US" altLang="ko-KR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</a:t>
            </a:r>
            <a:r>
              <a:rPr lang="ko-KR" altLang="en-US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영의 각축</a:t>
            </a:r>
            <a:endParaRPr lang="ko-KR" altLang="en-US" sz="24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32604"/>
            <a:ext cx="9603275" cy="4154159"/>
          </a:xfrm>
        </p:spPr>
        <p:txBody>
          <a:bodyPr>
            <a:normAutofit fontScale="92500" lnSpcReduction="10000"/>
          </a:bodyPr>
          <a:lstStyle/>
          <a:p>
            <a:pPr marL="628650" indent="-628650">
              <a:buNone/>
            </a:pPr>
            <a:r>
              <a:rPr lang="en-US" altLang="ko-KR" sz="1600" dirty="0">
                <a:latin typeface="+mj-ea"/>
                <a:ea typeface="+mj-ea"/>
              </a:rPr>
              <a:t>     2) </a:t>
            </a:r>
            <a:r>
              <a:rPr lang="ko-KR" altLang="en-US" sz="1600" dirty="0">
                <a:latin typeface="+mj-ea"/>
                <a:ea typeface="+mj-ea"/>
              </a:rPr>
              <a:t>연결주의 인공지능 비판과 연결주의 신경망 연구의 초토화</a:t>
            </a:r>
            <a:endParaRPr lang="en-US" altLang="ko-KR" sz="1600" dirty="0">
              <a:latin typeface="+mj-ea"/>
              <a:ea typeface="+mj-ea"/>
            </a:endParaRPr>
          </a:p>
          <a:p>
            <a:pPr marL="809625" indent="-809625">
              <a:buNone/>
            </a:pPr>
            <a:r>
              <a:rPr lang="en-US" altLang="ko-KR" sz="1600" dirty="0">
                <a:latin typeface="+mj-ea"/>
                <a:ea typeface="+mj-ea"/>
              </a:rPr>
              <a:t>        </a:t>
            </a:r>
            <a:r>
              <a:rPr lang="ko-KR" altLang="ko-KR" sz="1600" dirty="0">
                <a:latin typeface="+mj-ea"/>
                <a:ea typeface="+mj-ea"/>
              </a:rPr>
              <a:t>①</a:t>
            </a:r>
            <a:r>
              <a:rPr lang="en-US" altLang="ko-KR" sz="1600" dirty="0">
                <a:latin typeface="+mj-ea"/>
                <a:ea typeface="+mj-ea"/>
              </a:rPr>
              <a:t> </a:t>
            </a:r>
            <a:r>
              <a:rPr lang="ko-KR" altLang="en-US" sz="1600" b="1" dirty="0">
                <a:latin typeface="+mj-ea"/>
                <a:ea typeface="+mj-ea"/>
              </a:rPr>
              <a:t>민스키 </a:t>
            </a:r>
            <a:r>
              <a:rPr lang="en-US" altLang="ko-KR" sz="1600" b="1" dirty="0">
                <a:latin typeface="+mj-ea"/>
                <a:ea typeface="+mj-ea"/>
              </a:rPr>
              <a:t>&amp; </a:t>
            </a:r>
            <a:r>
              <a:rPr lang="ko-KR" altLang="en-US" sz="1600" b="1" dirty="0">
                <a:latin typeface="+mj-ea"/>
                <a:ea typeface="+mj-ea"/>
              </a:rPr>
              <a:t>파퍼트</a:t>
            </a:r>
            <a:r>
              <a:rPr lang="en-US" altLang="ko-KR" sz="1600" b="1" dirty="0">
                <a:latin typeface="+mj-ea"/>
                <a:ea typeface="+mj-ea"/>
              </a:rPr>
              <a:t>(1969):</a:t>
            </a:r>
            <a:r>
              <a:rPr lang="ko-KR" altLang="en-US" sz="1600" b="1" dirty="0">
                <a:latin typeface="+mj-ea"/>
                <a:ea typeface="+mj-ea"/>
              </a:rPr>
              <a:t> </a:t>
            </a:r>
            <a:r>
              <a:rPr lang="ko-KR" altLang="en-US" sz="1600" b="1" i="1" dirty="0">
                <a:latin typeface="+mj-ea"/>
                <a:ea typeface="+mj-ea"/>
              </a:rPr>
              <a:t>퍼셉트론</a:t>
            </a:r>
            <a:r>
              <a:rPr lang="ko-KR" altLang="en-US" sz="1600" dirty="0">
                <a:latin typeface="+mj-ea"/>
                <a:ea typeface="+mj-ea"/>
              </a:rPr>
              <a:t>에서</a:t>
            </a:r>
            <a:r>
              <a:rPr lang="en-US" altLang="ko-KR" sz="1600" dirty="0">
                <a:latin typeface="+mj-ea"/>
                <a:ea typeface="+mj-ea"/>
              </a:rPr>
              <a:t> </a:t>
            </a:r>
            <a:r>
              <a:rPr lang="ko-KR" altLang="en-US" sz="1600" dirty="0" err="1">
                <a:latin typeface="+mj-ea"/>
                <a:ea typeface="+mj-ea"/>
              </a:rPr>
              <a:t>로젠블랏의</a:t>
            </a:r>
            <a:r>
              <a:rPr lang="ko-KR" altLang="en-US" sz="1600" dirty="0">
                <a:latin typeface="+mj-ea"/>
                <a:ea typeface="+mj-ea"/>
              </a:rPr>
              <a:t> </a:t>
            </a:r>
            <a:r>
              <a:rPr lang="en-US" altLang="ko-KR" sz="1600" dirty="0">
                <a:latin typeface="+mj-ea"/>
                <a:ea typeface="+mj-ea"/>
              </a:rPr>
              <a:t>‘</a:t>
            </a:r>
            <a:r>
              <a:rPr lang="ko-KR" altLang="en-US" sz="1600" dirty="0" err="1">
                <a:latin typeface="+mj-ea"/>
                <a:ea typeface="+mj-ea"/>
              </a:rPr>
              <a:t>퍼셉트론이</a:t>
            </a:r>
            <a:r>
              <a:rPr lang="ko-KR" altLang="en-US" sz="1600" dirty="0">
                <a:latin typeface="+mj-ea"/>
                <a:ea typeface="+mj-ea"/>
              </a:rPr>
              <a:t> </a:t>
            </a:r>
            <a:r>
              <a:rPr lang="en-US" altLang="ko-KR" sz="1600" dirty="0">
                <a:latin typeface="+mj-ea"/>
                <a:ea typeface="+mj-ea"/>
              </a:rPr>
              <a:t>XOR(</a:t>
            </a:r>
            <a:r>
              <a:rPr lang="ko-KR" altLang="en-US" sz="1600" dirty="0">
                <a:latin typeface="+mj-ea"/>
                <a:ea typeface="+mj-ea"/>
              </a:rPr>
              <a:t>비선형성</a:t>
            </a:r>
            <a:r>
              <a:rPr lang="en-US" altLang="ko-KR" sz="1600" dirty="0">
                <a:latin typeface="+mj-ea"/>
                <a:ea typeface="+mj-ea"/>
              </a:rPr>
              <a:t>) </a:t>
            </a:r>
            <a:r>
              <a:rPr lang="ko-KR" altLang="en-US" sz="1600" dirty="0">
                <a:latin typeface="+mj-ea"/>
                <a:ea typeface="+mj-ea"/>
              </a:rPr>
              <a:t>문제를 해결할 수 없다</a:t>
            </a:r>
            <a:r>
              <a:rPr lang="en-US" altLang="ko-KR" sz="1600" dirty="0">
                <a:latin typeface="+mj-ea"/>
                <a:ea typeface="+mj-ea"/>
              </a:rPr>
              <a:t>.’</a:t>
            </a:r>
            <a:r>
              <a:rPr lang="ko-KR" altLang="en-US" sz="1600" dirty="0">
                <a:latin typeface="+mj-ea"/>
                <a:ea typeface="+mj-ea"/>
              </a:rPr>
              <a:t>는 정리를 </a:t>
            </a:r>
            <a:r>
              <a:rPr lang="en-US" altLang="ko-KR" sz="1600" dirty="0">
                <a:latin typeface="+mj-ea"/>
                <a:ea typeface="+mj-ea"/>
              </a:rPr>
              <a:t>(</a:t>
            </a:r>
            <a:r>
              <a:rPr lang="ko-KR" altLang="en-US" sz="1600" dirty="0">
                <a:latin typeface="+mj-ea"/>
                <a:ea typeface="+mj-ea"/>
              </a:rPr>
              <a:t>수학적으로</a:t>
            </a:r>
            <a:r>
              <a:rPr lang="en-US" altLang="ko-KR" sz="1600" dirty="0">
                <a:latin typeface="+mj-ea"/>
                <a:ea typeface="+mj-ea"/>
              </a:rPr>
              <a:t>) </a:t>
            </a:r>
            <a:r>
              <a:rPr lang="ko-KR" altLang="en-US" sz="1600" dirty="0">
                <a:latin typeface="+mj-ea"/>
                <a:ea typeface="+mj-ea"/>
              </a:rPr>
              <a:t>증명</a:t>
            </a:r>
            <a:endParaRPr lang="en-US" altLang="ko-KR" sz="1600" b="1" dirty="0">
              <a:latin typeface="+mj-ea"/>
              <a:ea typeface="+mj-ea"/>
            </a:endParaRPr>
          </a:p>
          <a:p>
            <a:pPr marL="628650" indent="-628650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+mj-ea"/>
              </a:rPr>
              <a:t>3.2 </a:t>
            </a:r>
            <a:r>
              <a:rPr lang="en-US" altLang="ko-KR" dirty="0">
                <a:latin typeface="+mj-ea"/>
                <a:ea typeface="+mj-ea"/>
              </a:rPr>
              <a:t>1</a:t>
            </a:r>
            <a:r>
              <a:rPr lang="ko-KR" altLang="en-US" dirty="0">
                <a:latin typeface="+mj-ea"/>
                <a:ea typeface="+mj-ea"/>
              </a:rPr>
              <a:t>차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>
                <a:latin typeface="+mj-ea"/>
                <a:ea typeface="+mj-ea"/>
              </a:rPr>
              <a:t>암흑기의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>
                <a:latin typeface="+mj-ea"/>
                <a:ea typeface="+mj-ea"/>
              </a:rPr>
              <a:t>전개 상황</a:t>
            </a:r>
            <a:r>
              <a:rPr lang="en-US" altLang="ko-KR" dirty="0">
                <a:latin typeface="+mj-ea"/>
                <a:ea typeface="+mj-ea"/>
              </a:rPr>
              <a:t>: </a:t>
            </a:r>
            <a:r>
              <a:rPr lang="ko-KR" altLang="en-US" dirty="0">
                <a:latin typeface="+mj-ea"/>
                <a:ea typeface="+mj-ea"/>
              </a:rPr>
              <a:t>투자와 지원 철회</a:t>
            </a:r>
            <a:endParaRPr lang="en-US" altLang="ko-KR" dirty="0">
              <a:latin typeface="+mj-ea"/>
              <a:ea typeface="+mj-ea"/>
            </a:endParaRPr>
          </a:p>
          <a:p>
            <a:pPr marL="1081088" indent="-1081088">
              <a:buNone/>
            </a:pPr>
            <a:r>
              <a:rPr lang="en-US" altLang="ko-KR" sz="1600" dirty="0">
                <a:latin typeface="+mj-ea"/>
                <a:ea typeface="+mj-ea"/>
              </a:rPr>
              <a:t>     1) </a:t>
            </a:r>
            <a:r>
              <a:rPr lang="ko-KR" altLang="en-US" sz="1600" dirty="0">
                <a:latin typeface="+mj-ea"/>
                <a:ea typeface="+mj-ea"/>
              </a:rPr>
              <a:t>미국</a:t>
            </a:r>
            <a:r>
              <a:rPr lang="en-US" altLang="ko-KR" sz="1600" dirty="0">
                <a:latin typeface="+mj-ea"/>
                <a:ea typeface="+mj-ea"/>
              </a:rPr>
              <a:t>: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lang="en-US" altLang="ko-KR" sz="1600" dirty="0">
                <a:latin typeface="+mj-ea"/>
                <a:ea typeface="+mj-ea"/>
              </a:rPr>
              <a:t> 1966:</a:t>
            </a:r>
            <a:r>
              <a:rPr lang="ko-KR" altLang="en-US" sz="1600" dirty="0">
                <a:latin typeface="+mj-ea"/>
                <a:ea typeface="+mj-ea"/>
              </a:rPr>
              <a:t> 기계 번역</a:t>
            </a:r>
            <a:r>
              <a:rPr lang="en-US" altLang="ko-KR" sz="1600" dirty="0">
                <a:latin typeface="+mj-ea"/>
                <a:ea typeface="+mj-ea"/>
              </a:rPr>
              <a:t>(MT) </a:t>
            </a:r>
            <a:r>
              <a:rPr lang="ko-KR" altLang="en-US" sz="1600" dirty="0">
                <a:latin typeface="+mj-ea"/>
                <a:ea typeface="+mj-ea"/>
              </a:rPr>
              <a:t>프로젝트들에 대한 </a:t>
            </a:r>
            <a:r>
              <a:rPr lang="ko-KR" altLang="en-US" sz="1600" b="1" dirty="0">
                <a:latin typeface="+mj-ea"/>
                <a:ea typeface="+mj-ea"/>
              </a:rPr>
              <a:t>지원 전면 중단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1081088" indent="-10810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②</a:t>
            </a:r>
            <a:r>
              <a:rPr lang="en-US" altLang="ko-KR" sz="1600" dirty="0">
                <a:latin typeface="+mj-ea"/>
                <a:ea typeface="+mj-ea"/>
              </a:rPr>
              <a:t> 1976:</a:t>
            </a:r>
            <a:r>
              <a:rPr lang="ko-KR" altLang="en-US" sz="1600" dirty="0">
                <a:latin typeface="+mj-ea"/>
                <a:ea typeface="+mj-ea"/>
              </a:rPr>
              <a:t> </a:t>
            </a:r>
            <a:r>
              <a:rPr lang="en-US" altLang="ko-KR" sz="1600" dirty="0">
                <a:latin typeface="+mj-ea"/>
                <a:ea typeface="+mj-ea"/>
              </a:rPr>
              <a:t>CMU</a:t>
            </a:r>
            <a:r>
              <a:rPr lang="ko-KR" altLang="en-US" sz="1600" dirty="0">
                <a:latin typeface="+mj-ea"/>
                <a:ea typeface="+mj-ea"/>
              </a:rPr>
              <a:t>의 </a:t>
            </a:r>
            <a:r>
              <a:rPr lang="en-US" altLang="ko-KR" sz="1600" dirty="0">
                <a:latin typeface="+mj-ea"/>
                <a:ea typeface="+mj-ea"/>
              </a:rPr>
              <a:t>CMU</a:t>
            </a:r>
            <a:r>
              <a:rPr lang="ko-KR" altLang="en-US" sz="1600" dirty="0">
                <a:latin typeface="+mj-ea"/>
                <a:ea typeface="+mj-ea"/>
              </a:rPr>
              <a:t> 프로젝트 </a:t>
            </a:r>
            <a:r>
              <a:rPr lang="en-US" altLang="ko-KR" sz="1600" dirty="0">
                <a:latin typeface="+mj-ea"/>
                <a:ea typeface="+mj-ea"/>
              </a:rPr>
              <a:t>300</a:t>
            </a:r>
            <a:r>
              <a:rPr lang="ko-KR" altLang="en-US" sz="1600" dirty="0">
                <a:latin typeface="+mj-ea"/>
                <a:ea typeface="+mj-ea"/>
              </a:rPr>
              <a:t>만 달러</a:t>
            </a:r>
            <a:r>
              <a:rPr lang="en-US" altLang="ko-KR" sz="1600" dirty="0">
                <a:latin typeface="+mj-ea"/>
                <a:ea typeface="+mj-ea"/>
              </a:rPr>
              <a:t>/</a:t>
            </a:r>
            <a:r>
              <a:rPr lang="ko-KR" altLang="en-US" sz="1600" dirty="0">
                <a:latin typeface="+mj-ea"/>
                <a:ea typeface="+mj-ea"/>
              </a:rPr>
              <a:t>년 음성인식 </a:t>
            </a:r>
            <a:r>
              <a:rPr lang="ko-KR" altLang="en-US" sz="1600" b="1" dirty="0">
                <a:latin typeface="+mj-ea"/>
                <a:ea typeface="+mj-ea"/>
              </a:rPr>
              <a:t>연구 지원 철회</a:t>
            </a:r>
            <a:endParaRPr lang="en-US" altLang="ko-KR" sz="1600" b="1" dirty="0">
              <a:latin typeface="+mj-ea"/>
              <a:ea typeface="+mj-ea"/>
            </a:endParaRPr>
          </a:p>
          <a:p>
            <a:pPr marL="1081088" indent="-1081088">
              <a:buNone/>
            </a:pPr>
            <a:r>
              <a:rPr lang="en-US" altLang="ko-KR" sz="1600" dirty="0">
                <a:latin typeface="+mj-ea"/>
                <a:ea typeface="+mj-ea"/>
              </a:rPr>
              <a:t>     2) </a:t>
            </a:r>
            <a:r>
              <a:rPr lang="ko-KR" altLang="en-US" sz="1600" dirty="0">
                <a:latin typeface="+mj-ea"/>
                <a:ea typeface="+mj-ea"/>
              </a:rPr>
              <a:t>영국</a:t>
            </a:r>
            <a:r>
              <a:rPr lang="en-US" altLang="ko-KR" sz="1600" dirty="0">
                <a:latin typeface="+mj-ea"/>
                <a:ea typeface="+mj-ea"/>
              </a:rPr>
              <a:t>: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라이트힐 보고서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(1973):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인공지능 연구의 문제점 조사 및 심각한 비판 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1088" indent="-10810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결과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에딘버러 대학교 인공지능연구소 해체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28650" indent="-628650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4.1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전문가 시스템의 성공과 기업들의 투자 시작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28650" indent="-6286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1)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전문가 시스템들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①DENDRAL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MYCIN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XCON </a:t>
            </a:r>
          </a:p>
          <a:p>
            <a:pPr marL="628650" indent="-6286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2)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기업의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억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달러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이상 투자 확대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(1985): Symblics, Lisp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Machines, IntelliCorp, Aion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1088" indent="-1081088">
              <a:buNone/>
            </a:pPr>
            <a:endParaRPr lang="en-US" altLang="ko-KR" sz="1600" b="1" dirty="0">
              <a:latin typeface="+mj-ea"/>
              <a:ea typeface="+mj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E82A874-AFB3-49F3-810C-00184BBF5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3823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4</a:t>
            </a:r>
            <a:r>
              <a:rPr lang="ko-KR" altLang="en-US" sz="2800" dirty="0"/>
              <a:t>장 인공지능은 일자리와 경제에 어떤 영향을 미칠까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2.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인공지능이 일과 일자리에 미치는 영향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4423"/>
            <a:ext cx="9603275" cy="4814231"/>
          </a:xfrm>
        </p:spPr>
        <p:txBody>
          <a:bodyPr>
            <a:normAutofit/>
          </a:bodyPr>
          <a:lstStyle/>
          <a:p>
            <a:pPr marL="1700213" indent="-1700213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2.5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인공지능의 일과 일자리에 대한 파급효과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경제학자들의 분석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00213" indent="-170021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1)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경제성장론의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정형화된 사실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(stylized facts):</a:t>
            </a:r>
          </a:p>
          <a:p>
            <a:pPr marL="984250" indent="-9842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①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자동화가 노동을 대체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일자리를 감소시키리라는 예상과 달리 지난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년간 일자리가 늘었다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.’</a:t>
            </a:r>
          </a:p>
          <a:p>
            <a:pPr marL="984250" indent="-9842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② ‘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남성 노동력의 경제활동 참가율이 지속적인 감소 추세를 보이고 있다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.’</a:t>
            </a:r>
          </a:p>
          <a:p>
            <a:pPr marL="984250" indent="-9842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ⓐ </a:t>
            </a:r>
            <a:r>
              <a:rPr lang="en-US" altLang="ko-KR" sz="1600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1950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년대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98%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에 달했던 참가율이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2016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년에는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89%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로 하락했다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.[2016 </a:t>
            </a: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CEA</a:t>
            </a:r>
            <a:r>
              <a:rPr lang="ko-KR" altLang="en-US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보고서</a:t>
            </a: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]</a:t>
            </a:r>
          </a:p>
          <a:p>
            <a:pPr marL="1254125" indent="-125412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ⓑ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감소는 고졸 이하 노동자에 집중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바로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 계층이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신기술 습득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전직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에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어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려움을 겪는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계층</a:t>
            </a:r>
            <a:endParaRPr lang="en-US" altLang="ko-KR" sz="1600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254125" indent="-125412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2)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경제학자들이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우려하는 시나리오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254125" indent="-125412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①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인공지능 도입이 급격해서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인구의 매우 큰 구성 부분의 일할 수 없는 기간이 길어지는 것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254125" indent="-125412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②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대규모 인구의 장기 실업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은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심각한 사회갈등과 국가간 충돌 발생 위험을 크게 높일 수 있</a:t>
            </a:r>
            <a:r>
              <a:rPr lang="ko-KR" altLang="en-US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다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5602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4</a:t>
            </a:r>
            <a:r>
              <a:rPr lang="ko-KR" altLang="en-US" sz="2800" dirty="0"/>
              <a:t>장 인공지능은 일자리와 경제에 어떤 영향을 미칠까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2.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인공지능이 일과 일자리에 미치는 영향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4423"/>
            <a:ext cx="9603275" cy="4814231"/>
          </a:xfrm>
        </p:spPr>
        <p:txBody>
          <a:bodyPr>
            <a:normAutofit/>
          </a:bodyPr>
          <a:lstStyle/>
          <a:p>
            <a:pPr marL="1347788" indent="-1347788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2.6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인공지능의 일과 일자리에 대한 파급효과 경제분석의 결론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620713" indent="-620713">
              <a:buNone/>
            </a:pP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    1)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자동화 진전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인공지능 기술 도입 강화가 특정 산업들의 일과 일자리의 감소를 초래하나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생산성 증가에 따른 다른 부문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특히 서비스 부문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)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일자리 창출로 이 감소 수준을 상쇄하거나 능가</a:t>
            </a:r>
            <a:r>
              <a:rPr lang="ko-KR" altLang="en-US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하고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있다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</a:p>
          <a:p>
            <a:pPr marL="903288" indent="-9032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①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이는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지금까지 기술혁신이나 산업혁명이 일과 일자리에 미치는 영향과 관련된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‘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정형화된 사실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’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과 상당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히 일치한다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endParaRPr lang="en-US" altLang="ko-KR" sz="1600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620713" indent="-62071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2)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자동화 진전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인공지능 기술 채택으로 일과 일자리 대체 가능성이 높고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저숙련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모듈화 일과 일자리가 대폭 감소</a:t>
            </a:r>
            <a:r>
              <a:rPr lang="ko-KR" altLang="en-US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할 것이다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620713" indent="-62071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①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저임금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저학력자 일자리 대체 가능성이 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크고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는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선진국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개발도상국을 불문 보편적일 것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</a:p>
          <a:p>
            <a:pPr marL="809625" indent="-809625">
              <a:buNone/>
            </a:pP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 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②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선진국에서 이 변화가 인구 및 노동 숙련도 구성 변화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저숙련 임금의 하방 경직성과 같은 방향으로 충격을 가하면 더 많은 저숙련 일자리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가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감소할 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수 있다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984250" indent="-984250"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</a:t>
            </a:r>
            <a:endParaRPr lang="en-US" altLang="ko-KR" sz="16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1254125" indent="-1254125">
              <a:buNone/>
            </a:pPr>
            <a:endParaRPr lang="en-US" altLang="ko-KR" sz="1600" dirty="0">
              <a:latin typeface="+mn-ea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7303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4</a:t>
            </a:r>
            <a:r>
              <a:rPr lang="ko-KR" altLang="en-US" sz="2800" dirty="0"/>
              <a:t>장 인공지능은 일자리와 경제에 어떤 영향을 미칠까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2.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인공지능이 일과 일자리에 미치는 영향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4423"/>
            <a:ext cx="9603275" cy="4814231"/>
          </a:xfrm>
        </p:spPr>
        <p:txBody>
          <a:bodyPr>
            <a:normAutofit/>
          </a:bodyPr>
          <a:lstStyle/>
          <a:p>
            <a:pPr marL="984250" indent="-984250"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3)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저숙련 일자리들이 완전히 사라지기 보다 업무 내용이 변환되어 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‘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일자리 전환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’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 </a:t>
            </a:r>
            <a:r>
              <a:rPr lang="ko-KR" altLang="en-US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보편적일 것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809625" indent="-80962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①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노동자들이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재교육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재훈련에 반복적으로 직면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할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가능성이 높고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이는 적응이 어려운 </a:t>
            </a:r>
            <a:r>
              <a:rPr lang="ko-KR" altLang="ko-KR" sz="1600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장</a:t>
            </a:r>
            <a:r>
              <a:rPr lang="ko-KR" altLang="en-US" sz="16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〮</a:t>
            </a:r>
            <a:r>
              <a:rPr lang="ko-KR" altLang="ko-KR" sz="1600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노년층의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구직과 취업에 심각한 문제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가 될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것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</a:p>
          <a:p>
            <a:pPr marL="903288" indent="-9032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② </a:t>
            </a:r>
            <a:r>
              <a:rPr lang="ko-KR" altLang="ko-KR" sz="16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맑은 고딕" panose="020B0503020000020004" pitchFamily="50" charset="-127"/>
                <a:cs typeface="굴림" panose="020B0600000101010101" pitchFamily="50" charset="-127"/>
              </a:rPr>
              <a:t>자동화가 부가가치 창출 핵심 업무</a:t>
            </a:r>
            <a:r>
              <a:rPr lang="ko-KR" altLang="en-US" sz="16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맑은 고딕" panose="020B0503020000020004" pitchFamily="50" charset="-127"/>
                <a:cs typeface="굴림" panose="020B0600000101010101" pitchFamily="50" charset="-127"/>
              </a:rPr>
              <a:t>를 대체하</a:t>
            </a:r>
            <a:r>
              <a:rPr lang="ko-KR" altLang="ko-KR" sz="16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맑은 고딕" panose="020B0503020000020004" pitchFamily="50" charset="-127"/>
                <a:cs typeface="굴림" panose="020B0600000101010101" pitchFamily="50" charset="-127"/>
              </a:rPr>
              <a:t>면</a:t>
            </a:r>
            <a:r>
              <a:rPr lang="en-US" altLang="ko-KR" sz="16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맑은 고딕" panose="020B0503020000020004" pitchFamily="50" charset="-127"/>
                <a:cs typeface="굴림" panose="020B0600000101010101" pitchFamily="50" charset="-127"/>
              </a:rPr>
              <a:t>, </a:t>
            </a:r>
            <a:r>
              <a:rPr lang="ko-KR" altLang="ko-KR" sz="16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맑은 고딕" panose="020B0503020000020004" pitchFamily="50" charset="-127"/>
                <a:cs typeface="굴림" panose="020B0600000101010101" pitchFamily="50" charset="-127"/>
              </a:rPr>
              <a:t>일자리들</a:t>
            </a:r>
            <a:r>
              <a:rPr lang="ko-KR" altLang="en-US" sz="16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맑은 고딕" panose="020B0503020000020004" pitchFamily="50" charset="-127"/>
                <a:cs typeface="굴림" panose="020B0600000101010101" pitchFamily="50" charset="-127"/>
              </a:rPr>
              <a:t>이</a:t>
            </a:r>
            <a:r>
              <a:rPr lang="ko-KR" altLang="ko-KR" sz="16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맑은 고딕" panose="020B0503020000020004" pitchFamily="50" charset="-127"/>
                <a:cs typeface="굴림" panose="020B0600000101010101" pitchFamily="50" charset="-127"/>
              </a:rPr>
              <a:t> 일용직</a:t>
            </a:r>
            <a:r>
              <a:rPr lang="ko-KR" altLang="en-US" sz="16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맑은 고딕" panose="020B0503020000020004" pitchFamily="50" charset="-127"/>
                <a:cs typeface="굴림" panose="020B0600000101010101" pitchFamily="50" charset="-127"/>
              </a:rPr>
              <a:t>으로 바뀌어 </a:t>
            </a:r>
            <a:r>
              <a:rPr lang="ko-KR" altLang="ko-KR" sz="16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맑은 고딕" panose="020B0503020000020004" pitchFamily="50" charset="-127"/>
                <a:cs typeface="굴림" panose="020B0600000101010101" pitchFamily="50" charset="-127"/>
              </a:rPr>
              <a:t>임금의 심각한 하방 압력에 직면</a:t>
            </a:r>
            <a:r>
              <a:rPr lang="ko-KR" altLang="en-US" sz="16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맑은 고딕" panose="020B0503020000020004" pitchFamily="50" charset="-127"/>
                <a:cs typeface="굴림" panose="020B0600000101010101" pitchFamily="50" charset="-127"/>
              </a:rPr>
              <a:t>할 것이다</a:t>
            </a:r>
            <a:r>
              <a:rPr lang="en-US" altLang="ko-KR" sz="16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맑은 고딕" panose="020B0503020000020004" pitchFamily="50" charset="-127"/>
                <a:cs typeface="굴림" panose="020B0600000101010101" pitchFamily="50" charset="-127"/>
              </a:rPr>
              <a:t>. </a:t>
            </a:r>
            <a:r>
              <a:rPr lang="ko-KR" altLang="ko-KR" sz="16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맑은 고딕" panose="020B0503020000020004" pitchFamily="50" charset="-127"/>
                <a:cs typeface="굴림" panose="020B0600000101010101" pitchFamily="50" charset="-127"/>
              </a:rPr>
              <a:t>이</a:t>
            </a:r>
            <a:r>
              <a:rPr lang="ko-KR" altLang="en-US" sz="16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맑은 고딕" panose="020B0503020000020004" pitchFamily="50" charset="-127"/>
                <a:cs typeface="굴림" panose="020B0600000101010101" pitchFamily="50" charset="-127"/>
              </a:rPr>
              <a:t>는</a:t>
            </a:r>
            <a:r>
              <a:rPr lang="ko-KR" altLang="ko-KR" sz="16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맑은 고딕" panose="020B0503020000020004" pitchFamily="50" charset="-127"/>
                <a:cs typeface="굴림" panose="020B0600000101010101" pitchFamily="50" charset="-127"/>
              </a:rPr>
              <a:t> 소득 양극화와 노동분배비중의 하락으로 이어질 </a:t>
            </a:r>
            <a:r>
              <a:rPr lang="ko-KR" altLang="en-US" sz="16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맑은 고딕" panose="020B0503020000020004" pitchFamily="50" charset="-127"/>
                <a:cs typeface="굴림" panose="020B0600000101010101" pitchFamily="50" charset="-127"/>
              </a:rPr>
              <a:t>수 있</a:t>
            </a:r>
            <a:r>
              <a:rPr lang="ko-KR" altLang="ko-KR" sz="16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맑은 고딕" panose="020B0503020000020004" pitchFamily="50" charset="-127"/>
                <a:cs typeface="굴림" panose="020B0600000101010101" pitchFamily="50" charset="-127"/>
              </a:rPr>
              <a:t>다</a:t>
            </a:r>
            <a:r>
              <a:rPr lang="en-US" altLang="ko-KR" sz="16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맑은 고딕" panose="020B0503020000020004" pitchFamily="50" charset="-127"/>
                <a:cs typeface="굴림" panose="020B0600000101010101" pitchFamily="50" charset="-127"/>
              </a:rPr>
              <a:t>.</a:t>
            </a:r>
          </a:p>
          <a:p>
            <a:pPr marL="620713" indent="-620713"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4) 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AI-intensive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기업들일수록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더 높은 임금에 고숙련 노동자들을 더 많이 고용</a:t>
            </a:r>
            <a:r>
              <a:rPr lang="ko-KR" altLang="en-US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하고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보다 많은 저숙련 노동자들의 일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업무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을 외주하게 될 것이다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</a:t>
            </a:r>
          </a:p>
          <a:p>
            <a:pPr marL="903288" indent="-9032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①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 기업들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직접 고용한 저숙련 노동자들은 </a:t>
            </a:r>
            <a:r>
              <a:rPr lang="ko-KR" altLang="ko-KR" sz="1600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저〮고숙련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노동자간 보완관계 강화로 그 협상력이 증가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해서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보다 높은 임금을 받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을 것이다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</a:t>
            </a:r>
          </a:p>
          <a:p>
            <a:pPr marL="903288" indent="-90328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②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저숙련 노동자들의 전문성 차이에 대한 더욱 정밀한 선별과정이 기업 수익성에 직접적인 영향을 미치고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이 과정의 최적 운영을 위한 전략적 경쟁이 </a:t>
            </a:r>
            <a:r>
              <a:rPr lang="ko-KR" altLang="en-US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가열될 수 있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en-US" altLang="ko-KR" sz="16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620713" indent="-62071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</a:t>
            </a:r>
            <a:endParaRPr lang="en-US" altLang="ko-KR" sz="16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1254125" indent="-1254125">
              <a:buNone/>
            </a:pPr>
            <a:endParaRPr lang="en-US" altLang="ko-KR" sz="1600" dirty="0">
              <a:latin typeface="+mn-ea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171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4</a:t>
            </a:r>
            <a:r>
              <a:rPr lang="ko-KR" altLang="en-US" sz="2800" dirty="0"/>
              <a:t>장 인공지능은 일자리와 경제에 어떤 영향을 미칠까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2.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인공지능이 일과 일자리에 미치는 영향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4423"/>
            <a:ext cx="9603275" cy="4814231"/>
          </a:xfrm>
        </p:spPr>
        <p:txBody>
          <a:bodyPr>
            <a:normAutofit/>
          </a:bodyPr>
          <a:lstStyle/>
          <a:p>
            <a:pPr marL="620713" indent="-62071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5) </a:t>
            </a:r>
            <a:r>
              <a:rPr lang="ko-KR" altLang="ko-KR" sz="1600" b="1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저</a:t>
            </a:r>
            <a:r>
              <a:rPr lang="ko-KR" altLang="en-US" sz="1600" b="1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〮</a:t>
            </a:r>
            <a:r>
              <a:rPr lang="ko-KR" altLang="ko-KR" sz="1600" b="1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고숙련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노동 사이의 임금격차가 더욱 커져서 소득 양극화가 더욱 확대</a:t>
            </a:r>
            <a:r>
              <a:rPr lang="ko-KR" altLang="en-US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되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고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GDP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에서</a:t>
            </a:r>
            <a:r>
              <a:rPr lang="ko-KR" altLang="en-US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의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노동분배비중도 줄어들 것</a:t>
            </a:r>
            <a:r>
              <a:rPr lang="ko-KR" altLang="en-US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809625" indent="-80962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①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소득 양극화와 노동분배비중 감소 추세는 지속되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어온 현상인데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인공지능 도입으로 더욱 강화되어 궁극적으로 대부분의 사람들을  프롤레타리아로 전락시킬 것인가가 핵심 관심사이다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</a:p>
          <a:p>
            <a:pPr marL="620713" indent="-62071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6)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향후 자동화는 주로 사람의 두뇌를 대체할 가능성이 높</a:t>
            </a:r>
            <a:r>
              <a:rPr lang="ko-KR" altLang="en-US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아서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기존 </a:t>
            </a:r>
            <a:r>
              <a:rPr lang="ko-KR" altLang="en-US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고임금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서비스 산업 일자리들이 대량 대체의 위험에 직면</a:t>
            </a:r>
            <a:r>
              <a:rPr lang="ko-KR" altLang="en-US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할 수 있다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r>
              <a:rPr lang="en-US" altLang="ko-KR" sz="16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[</a:t>
            </a:r>
            <a:r>
              <a:rPr lang="ko-KR" altLang="en-US" sz="16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회계</a:t>
            </a:r>
            <a:r>
              <a:rPr lang="en-US" altLang="ko-KR" sz="16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 </a:t>
            </a:r>
            <a:r>
              <a:rPr lang="ko-KR" altLang="en-US" sz="16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법률</a:t>
            </a:r>
            <a:r>
              <a:rPr lang="en-US" altLang="ko-KR" sz="16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6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의료</a:t>
            </a:r>
            <a:r>
              <a:rPr lang="en-US" altLang="ko-KR" sz="16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6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교육</a:t>
            </a:r>
            <a:r>
              <a:rPr lang="en-US" altLang="ko-KR" sz="16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…]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</a:p>
          <a:p>
            <a:pPr marL="1254125" indent="-1254125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3.1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인공지능의 생산성 및 경제성장 파급효과 분석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20713" indent="-62071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1)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많은 전문가들이 인공지능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로봇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센서 등 첨단기술들이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궁극적으로 생산성 증가를 만들 후속혁신을 창출할 범용기술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(GPT: general purpose technology)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로 보고 있다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</a:t>
            </a:r>
            <a:endParaRPr lang="en-US" altLang="ko-KR" sz="1600" b="1" dirty="0">
              <a:effectLst/>
              <a:latin typeface="+mn-ea"/>
              <a:cs typeface="Times New Roman" panose="02020603050405020304" pitchFamily="18" charset="0"/>
            </a:endParaRPr>
          </a:p>
          <a:p>
            <a:pPr marL="1254125" indent="-1254125">
              <a:buNone/>
            </a:pPr>
            <a:endParaRPr lang="en-US" altLang="ko-KR" sz="1600" dirty="0">
              <a:latin typeface="+mn-ea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3657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4</a:t>
            </a:r>
            <a:r>
              <a:rPr lang="ko-KR" altLang="en-US" sz="2800" dirty="0"/>
              <a:t>장 인공지능은 일자리와 경제에 어떤 영향을 미칠까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3.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인공지능이 생산성과 경제성장에 미치는 영향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4423"/>
            <a:ext cx="9603275" cy="4814231"/>
          </a:xfrm>
        </p:spPr>
        <p:txBody>
          <a:bodyPr>
            <a:normAutofit/>
          </a:bodyPr>
          <a:lstStyle/>
          <a:p>
            <a:pPr marL="620713" indent="-62071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2)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인공지능 도입의 긍정적 효과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전망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MGI(2018) </a:t>
            </a:r>
          </a:p>
          <a:p>
            <a:pPr marL="800100" indent="-80010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① </a:t>
            </a:r>
            <a:r>
              <a:rPr lang="en-US" altLang="ko-KR" sz="1600" b="1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2030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년까지 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5 </a:t>
            </a:r>
            <a:r>
              <a:rPr lang="ko-KR" altLang="en-US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개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인공지능 기술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[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컴퓨터 비전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자연어 처리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인공지능 비서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로봇</a:t>
            </a:r>
            <a:r>
              <a:rPr lang="ko-KR" altLang="en-US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의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공정 자동화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첨단 기계학습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]</a:t>
            </a:r>
            <a:r>
              <a:rPr lang="ko-KR" altLang="en-US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중 최소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하나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이상 채택 기업들이 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70%,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대기업 </a:t>
            </a:r>
            <a:r>
              <a:rPr lang="ko-KR" altLang="en-US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중 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50%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이상이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이를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600" b="1" dirty="0">
                <a:ea typeface="맑은 고딕" panose="020B0503020000020004" pitchFamily="50" charset="-127"/>
                <a:cs typeface="Times New Roman" panose="02020603050405020304" pitchFamily="18" charset="0"/>
              </a:rPr>
              <a:t>모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두 채택</a:t>
            </a:r>
            <a:endParaRPr lang="en-US" altLang="ko-KR" sz="1600" b="1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00100" indent="-80010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②</a:t>
            </a: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 경우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13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조 달러 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새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부가가치 창출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전 세계 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GDP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가 매년 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1.2%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더 성장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</a:p>
          <a:p>
            <a:pPr marL="1347788" indent="-1347788"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ⓐ</a:t>
            </a: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ko-KR" sz="1600" b="1" dirty="0">
                <a:effectLst/>
                <a:latin typeface="+mn-ea"/>
                <a:cs typeface="Times New Roman" panose="02020603050405020304" pitchFamily="18" charset="0"/>
              </a:rPr>
              <a:t>선발국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은 </a:t>
            </a:r>
            <a:r>
              <a:rPr lang="en-US" altLang="ko-KR" sz="1600" b="1" dirty="0">
                <a:effectLst/>
                <a:latin typeface="+mn-ea"/>
                <a:cs typeface="Times New Roman" panose="02020603050405020304" pitchFamily="18" charset="0"/>
              </a:rPr>
              <a:t>2030</a:t>
            </a:r>
            <a:r>
              <a:rPr lang="ko-KR" altLang="ko-KR" sz="1600" b="1" dirty="0">
                <a:effectLst/>
                <a:latin typeface="+mn-ea"/>
                <a:cs typeface="Times New Roman" panose="02020603050405020304" pitchFamily="18" charset="0"/>
              </a:rPr>
              <a:t>년까지 </a:t>
            </a:r>
            <a:r>
              <a:rPr lang="en-US" altLang="ko-KR" sz="1600" b="1" dirty="0">
                <a:effectLst/>
                <a:latin typeface="+mn-ea"/>
                <a:cs typeface="Times New Roman" panose="02020603050405020304" pitchFamily="18" charset="0"/>
              </a:rPr>
              <a:t>20~25%</a:t>
            </a:r>
            <a:r>
              <a:rPr lang="ko-KR" altLang="ko-KR" sz="1600" b="1" dirty="0">
                <a:effectLst/>
                <a:latin typeface="+mn-ea"/>
                <a:cs typeface="Times New Roman" panose="02020603050405020304" pitchFamily="18" charset="0"/>
              </a:rPr>
              <a:t> 추가 경제적 편익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획득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ko-KR" sz="1600" b="1" dirty="0">
                <a:effectLst/>
                <a:latin typeface="+mn-ea"/>
                <a:cs typeface="Times New Roman" panose="02020603050405020304" pitchFamily="18" charset="0"/>
              </a:rPr>
              <a:t>선발 기업들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은 </a:t>
            </a:r>
            <a:r>
              <a:rPr lang="ko-KR" altLang="ko-KR" sz="1600" b="1" dirty="0">
                <a:effectLst/>
                <a:latin typeface="+mn-ea"/>
                <a:cs typeface="Times New Roman" panose="02020603050405020304" pitchFamily="18" charset="0"/>
              </a:rPr>
              <a:t>수익 </a:t>
            </a:r>
            <a:r>
              <a:rPr lang="en-US" altLang="ko-KR" sz="1600" b="1" dirty="0">
                <a:effectLst/>
                <a:latin typeface="+mn-ea"/>
                <a:cs typeface="Times New Roman" panose="02020603050405020304" pitchFamily="18" charset="0"/>
              </a:rPr>
              <a:t>2</a:t>
            </a:r>
            <a:r>
              <a:rPr lang="ko-KR" altLang="ko-KR" sz="1600" b="1" dirty="0">
                <a:effectLst/>
                <a:latin typeface="+mn-ea"/>
                <a:cs typeface="Times New Roman" panose="02020603050405020304" pitchFamily="18" charset="0"/>
              </a:rPr>
              <a:t>배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확대</a:t>
            </a:r>
            <a:endParaRPr lang="en-US" altLang="ko-KR" sz="16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1071563" indent="-1071563"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   ⓑ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생산성 향상과 경제성장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이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600" b="1" dirty="0">
                <a:effectLst/>
                <a:latin typeface="+mn-ea"/>
                <a:cs typeface="Times New Roman" panose="02020603050405020304" pitchFamily="18" charset="0"/>
              </a:rPr>
              <a:t>향후</a:t>
            </a:r>
            <a:r>
              <a:rPr lang="ko-KR" altLang="ko-KR" sz="1600" b="1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ko-KR" sz="1600" b="1" dirty="0">
                <a:effectLst/>
                <a:latin typeface="+mn-ea"/>
                <a:cs typeface="Times New Roman" panose="02020603050405020304" pitchFamily="18" charset="0"/>
              </a:rPr>
              <a:t>5</a:t>
            </a:r>
            <a:r>
              <a:rPr lang="ko-KR" altLang="ko-KR" sz="1600" b="1" dirty="0">
                <a:effectLst/>
                <a:latin typeface="+mn-ea"/>
                <a:cs typeface="Times New Roman" panose="02020603050405020304" pitchFamily="18" charset="0"/>
              </a:rPr>
              <a:t>년</a:t>
            </a:r>
            <a:r>
              <a:rPr lang="en-US" altLang="ko-KR" sz="1600" b="1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ko-KR" sz="1600" b="1" dirty="0">
                <a:effectLst/>
                <a:latin typeface="+mn-ea"/>
                <a:cs typeface="Times New Roman" panose="02020603050405020304" pitchFamily="18" charset="0"/>
              </a:rPr>
              <a:t>이내</a:t>
            </a:r>
            <a:r>
              <a:rPr lang="en-US" altLang="ko-KR" sz="1600" b="1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600" b="1" dirty="0">
                <a:effectLst/>
                <a:latin typeface="+mn-ea"/>
                <a:cs typeface="Times New Roman" panose="02020603050405020304" pitchFamily="18" charset="0"/>
              </a:rPr>
              <a:t>대비</a:t>
            </a:r>
            <a:r>
              <a:rPr lang="ko-KR" altLang="ko-KR" sz="1600" b="1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ko-KR" sz="1600" b="1" dirty="0">
                <a:effectLst/>
                <a:latin typeface="+mn-ea"/>
                <a:cs typeface="Times New Roman" panose="02020603050405020304" pitchFamily="18" charset="0"/>
              </a:rPr>
              <a:t>2030</a:t>
            </a:r>
            <a:r>
              <a:rPr lang="ko-KR" altLang="ko-KR" sz="1600" b="1" dirty="0">
                <a:effectLst/>
                <a:latin typeface="+mn-ea"/>
                <a:cs typeface="Times New Roman" panose="02020603050405020304" pitchFamily="18" charset="0"/>
              </a:rPr>
              <a:t>년에 </a:t>
            </a:r>
            <a:r>
              <a:rPr lang="en-US" altLang="ko-KR" sz="1600" b="1" dirty="0">
                <a:effectLst/>
                <a:latin typeface="+mn-ea"/>
                <a:cs typeface="Times New Roman" panose="02020603050405020304" pitchFamily="18" charset="0"/>
              </a:rPr>
              <a:t>3</a:t>
            </a:r>
            <a:r>
              <a:rPr lang="ko-KR" altLang="ko-KR" sz="1600" b="1" dirty="0">
                <a:effectLst/>
                <a:latin typeface="+mn-ea"/>
                <a:cs typeface="Times New Roman" panose="02020603050405020304" pitchFamily="18" charset="0"/>
              </a:rPr>
              <a:t>배 이상 </a:t>
            </a:r>
            <a:r>
              <a:rPr lang="ko-KR" altLang="en-US" sz="1600" b="1" dirty="0">
                <a:effectLst/>
                <a:latin typeface="+mn-ea"/>
                <a:cs typeface="Times New Roman" panose="02020603050405020304" pitchFamily="18" charset="0"/>
              </a:rPr>
              <a:t>되는</a:t>
            </a:r>
            <a:r>
              <a:rPr lang="ko-KR" altLang="ko-KR" sz="1600" b="1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ko-KR" sz="1600" b="1" dirty="0">
                <a:effectLst/>
                <a:latin typeface="+mn-ea"/>
                <a:cs typeface="Times New Roman" panose="02020603050405020304" pitchFamily="18" charset="0"/>
              </a:rPr>
              <a:t>“</a:t>
            </a:r>
            <a:r>
              <a:rPr lang="ko-KR" altLang="ko-KR" sz="1600" b="1" dirty="0">
                <a:effectLst/>
                <a:latin typeface="+mn-ea"/>
                <a:cs typeface="Times New Roman" panose="02020603050405020304" pitchFamily="18" charset="0"/>
              </a:rPr>
              <a:t>누진적 성장</a:t>
            </a:r>
            <a:r>
              <a:rPr lang="en-US" altLang="ko-KR" sz="1600" b="1" dirty="0">
                <a:effectLst/>
                <a:latin typeface="+mn-ea"/>
                <a:cs typeface="Times New Roman" panose="02020603050405020304" pitchFamily="18" charset="0"/>
              </a:rPr>
              <a:t>”</a:t>
            </a:r>
            <a:r>
              <a:rPr lang="ko-KR" altLang="ko-KR" sz="1600" b="1" dirty="0">
                <a:effectLst/>
                <a:latin typeface="+mn-ea"/>
                <a:cs typeface="Times New Roman" panose="02020603050405020304" pitchFamily="18" charset="0"/>
              </a:rPr>
              <a:t> 가능</a:t>
            </a:r>
            <a:endParaRPr lang="en-US" altLang="ko-KR" sz="1600" b="1" dirty="0">
              <a:effectLst/>
              <a:latin typeface="+mn-ea"/>
              <a:cs typeface="Times New Roman" panose="02020603050405020304" pitchFamily="18" charset="0"/>
            </a:endParaRPr>
          </a:p>
          <a:p>
            <a:pPr marL="1347788" indent="-1347788"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3) </a:t>
            </a:r>
            <a:r>
              <a:rPr lang="ko-KR" altLang="en-US" sz="1600" dirty="0">
                <a:latin typeface="+mn-ea"/>
                <a:cs typeface="Times New Roman" panose="02020603050405020304" pitchFamily="18" charset="0"/>
              </a:rPr>
              <a:t>긍정적 전망들에 대한 </a:t>
            </a:r>
            <a:r>
              <a:rPr lang="ko-KR" altLang="en-US" sz="1600" b="1" dirty="0">
                <a:latin typeface="+mn-ea"/>
                <a:cs typeface="Times New Roman" panose="02020603050405020304" pitchFamily="18" charset="0"/>
              </a:rPr>
              <a:t>비판</a:t>
            </a:r>
            <a:endParaRPr lang="en-US" altLang="ko-KR" sz="1600" b="1" dirty="0">
              <a:latin typeface="+mn-ea"/>
              <a:cs typeface="Times New Roman" panose="02020603050405020304" pitchFamily="18" charset="0"/>
            </a:endParaRPr>
          </a:p>
          <a:p>
            <a:pPr marL="809625" indent="-809625">
              <a:buNone/>
            </a:pP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      </a:t>
            </a:r>
            <a:r>
              <a:rPr lang="en-US" altLang="ko-KR" sz="1600" dirty="0">
                <a:latin typeface="+mn-ea"/>
                <a:ea typeface="맑은 고딕" panose="020B0503020000020004" pitchFamily="50" charset="-127"/>
                <a:cs typeface="Times New Roman" panose="02020603050405020304" pitchFamily="18" charset="0"/>
              </a:rPr>
              <a:t>① </a:t>
            </a:r>
            <a:r>
              <a:rPr lang="ko-KR" altLang="en-US" sz="1600" dirty="0">
                <a:latin typeface="+mn-ea"/>
                <a:ea typeface="맑은 고딕" panose="020B0503020000020004" pitchFamily="50" charset="-127"/>
                <a:cs typeface="Times New Roman" panose="02020603050405020304" pitchFamily="18" charset="0"/>
              </a:rPr>
              <a:t>전망들이 </a:t>
            </a:r>
            <a:r>
              <a:rPr lang="en-US" altLang="ko-KR" sz="1600" b="1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‘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솔로우의 역설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(Solow paradox)’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과 상당</a:t>
            </a:r>
            <a:r>
              <a:rPr lang="ko-KR" altLang="en-US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히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괴리</a:t>
            </a:r>
            <a:r>
              <a:rPr lang="ko-KR" altLang="en-US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되어 있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다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</a:p>
          <a:p>
            <a:pPr marL="2328863" indent="-2328863">
              <a:buNone/>
            </a:pP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        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ⓐ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36-37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개 선진국들 연 평균 경제성장률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2.7%(1996-2006) 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에서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1.0%(2006-2016)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로 감소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00100" indent="-800100">
              <a:buNone/>
            </a:pP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      ② </a:t>
            </a:r>
            <a:r>
              <a:rPr lang="en-US" altLang="ko-KR" sz="1600" b="1" dirty="0">
                <a:effectLst/>
                <a:latin typeface="+mn-ea"/>
                <a:cs typeface="Times New Roman" panose="02020603050405020304" pitchFamily="18" charset="0"/>
              </a:rPr>
              <a:t>2010</a:t>
            </a:r>
            <a:r>
              <a:rPr lang="ko-KR" altLang="ko-KR" sz="1600" b="1" dirty="0">
                <a:effectLst/>
                <a:latin typeface="+mn-ea"/>
                <a:cs typeface="Times New Roman" panose="02020603050405020304" pitchFamily="18" charset="0"/>
              </a:rPr>
              <a:t>년대 </a:t>
            </a:r>
            <a:r>
              <a:rPr lang="en-US" altLang="ko-KR" sz="1600" b="1" dirty="0">
                <a:effectLst/>
                <a:latin typeface="+mn-ea"/>
                <a:cs typeface="Times New Roman" panose="02020603050405020304" pitchFamily="18" charset="0"/>
              </a:rPr>
              <a:t>‘</a:t>
            </a:r>
            <a:r>
              <a:rPr lang="ko-KR" altLang="ko-KR" sz="1600" b="1" dirty="0">
                <a:effectLst/>
                <a:latin typeface="+mn-ea"/>
                <a:cs typeface="Times New Roman" panose="02020603050405020304" pitchFamily="18" charset="0"/>
              </a:rPr>
              <a:t>일자리 증가는 기대를 훨씬 넘</a:t>
            </a:r>
            <a:r>
              <a:rPr lang="ko-KR" altLang="en-US" sz="1600" b="1" dirty="0">
                <a:effectLst/>
                <a:latin typeface="+mn-ea"/>
                <a:cs typeface="Times New Roman" panose="02020603050405020304" pitchFamily="18" charset="0"/>
              </a:rPr>
              <a:t>은 </a:t>
            </a:r>
            <a:r>
              <a:rPr lang="ko-KR" altLang="ko-KR" sz="1600" b="1" dirty="0">
                <a:effectLst/>
                <a:latin typeface="+mn-ea"/>
                <a:cs typeface="Times New Roman" panose="02020603050405020304" pitchFamily="18" charset="0"/>
              </a:rPr>
              <a:t>반면</a:t>
            </a:r>
            <a:r>
              <a:rPr lang="en-US" altLang="ko-KR" sz="1600" b="1" dirty="0">
                <a:effectLst/>
                <a:latin typeface="+mn-ea"/>
                <a:cs typeface="Times New Roman" panose="02020603050405020304" pitchFamily="18" charset="0"/>
              </a:rPr>
              <a:t>, GDP </a:t>
            </a:r>
            <a:r>
              <a:rPr lang="ko-KR" altLang="ko-KR" sz="1600" b="1" dirty="0">
                <a:effectLst/>
                <a:latin typeface="+mn-ea"/>
                <a:cs typeface="Times New Roman" panose="02020603050405020304" pitchFamily="18" charset="0"/>
              </a:rPr>
              <a:t>성장은 기대에 훨씬 못 미쳤다</a:t>
            </a:r>
            <a:r>
              <a:rPr lang="en-US" altLang="ko-KR" sz="1600" b="1" dirty="0">
                <a:effectLst/>
                <a:latin typeface="+mn-ea"/>
                <a:cs typeface="Times New Roman" panose="02020603050405020304" pitchFamily="18" charset="0"/>
              </a:rPr>
              <a:t>.’</a:t>
            </a:r>
            <a:endParaRPr lang="en-US" altLang="ko-KR" sz="1600" b="1" dirty="0">
              <a:latin typeface="+mn-ea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5160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4</a:t>
            </a:r>
            <a:r>
              <a:rPr lang="ko-KR" altLang="en-US" sz="2800" dirty="0"/>
              <a:t>장 인공지능은 일자리와 경제에 어떤 영향을 미칠까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3.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인공지능이 생산성과 경제성장에 미치는 영향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4423"/>
            <a:ext cx="9603275" cy="4814231"/>
          </a:xfrm>
        </p:spPr>
        <p:txBody>
          <a:bodyPr>
            <a:normAutofit/>
          </a:bodyPr>
          <a:lstStyle/>
          <a:p>
            <a:pPr marL="1160463" indent="-1160463">
              <a:buNone/>
            </a:pPr>
            <a:r>
              <a:rPr lang="en-US" altLang="ko-KR" sz="16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    4) </a:t>
            </a:r>
            <a:r>
              <a:rPr lang="ko-KR" altLang="en-US" sz="16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비판에 대한 긍정론자들의 </a:t>
            </a:r>
            <a:r>
              <a:rPr lang="ko-KR" altLang="en-US" sz="1600" b="1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답변</a:t>
            </a:r>
            <a:endParaRPr lang="en-US" altLang="ko-KR" sz="1600" b="1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09625" indent="-809625">
              <a:buNone/>
            </a:pPr>
            <a:r>
              <a:rPr lang="en-US" altLang="ko-KR" sz="16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2017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년 현재 생산성 증가율 감소는 주로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인공지능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자동화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선투자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(upfront investments)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에 따른 시차</a:t>
            </a:r>
            <a:r>
              <a:rPr lang="ko-KR" altLang="en-US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에 기인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하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므로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솔로우의 역설은 착시 현상이</a:t>
            </a:r>
            <a:r>
              <a:rPr lang="ko-KR" altLang="en-US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[</a:t>
            </a:r>
            <a:r>
              <a:rPr lang="en-US" altLang="ko-KR" sz="1600" b="1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Brynjolfsson, Rock &amp; Syverson(2017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)]</a:t>
            </a:r>
          </a:p>
          <a:p>
            <a:pPr marL="809625" indent="-809625">
              <a:buNone/>
            </a:pP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②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신기술이 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10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년 이상 생산성 증가를 가속시키기 전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25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년</a:t>
            </a:r>
            <a:r>
              <a:rPr lang="ko-KR" altLang="en-US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여의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느린 생산성 증가가 선행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되었다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809625" indent="-809625">
              <a:buNone/>
            </a:pP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ⓐ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전기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와 이에 따른 신기술의 발명과 확산은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1890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년부터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1940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년까지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50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년이 걸렸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809625" indent="-809625">
              <a:buNone/>
            </a:pP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</a:t>
            </a:r>
            <a:r>
              <a:rPr lang="ko-KR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ⓑ</a:t>
            </a: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ICT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기술도 성과가 현실화되는데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1970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년부터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2016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년까지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46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년의 시간이 필요했다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809625" indent="-809625">
              <a:buNone/>
            </a:pP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 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③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인공지능 기술 채택으로 인한 </a:t>
            </a:r>
            <a:r>
              <a:rPr lang="ko-KR" altLang="ko-KR" sz="1600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가속적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생산성 증가와 지수적 경제성장도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</a:t>
            </a:r>
            <a:r>
              <a:rPr lang="ko-KR" altLang="en-US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와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유사한 궤적을 따라서 가까운 미래에 가시화될 것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809625" indent="-809625">
              <a:buNone/>
            </a:pPr>
            <a:endParaRPr lang="en-US" altLang="ko-KR" sz="1600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09625" indent="-809625">
              <a:buNone/>
            </a:pP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</a:t>
            </a:r>
            <a:endParaRPr lang="ko-KR" altLang="ko-KR" sz="16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09625" indent="-809625">
              <a:buNone/>
            </a:pPr>
            <a:endParaRPr lang="en-US" altLang="ko-KR" sz="1600" dirty="0">
              <a:latin typeface="+mn-ea"/>
              <a:cs typeface="Times New Roman" panose="02020603050405020304" pitchFamily="18" charset="0"/>
            </a:endParaRPr>
          </a:p>
          <a:p>
            <a:pPr marL="1254125" indent="-1254125">
              <a:buNone/>
            </a:pPr>
            <a:endParaRPr lang="en-US" altLang="ko-KR" sz="1600" dirty="0">
              <a:latin typeface="+mn-ea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8663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4</a:t>
            </a:r>
            <a:r>
              <a:rPr lang="ko-KR" altLang="en-US" sz="2800" dirty="0"/>
              <a:t>장 인공지능은 일자리와 경제에 어떤 영향을 미칠까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3.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인공지능이 생산성과 경제성장에 미치는 영향</a:t>
            </a:r>
            <a:b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4.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인공지능이 소득분배와 무역에 미치는 영향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4423"/>
            <a:ext cx="9603275" cy="4814231"/>
          </a:xfrm>
        </p:spPr>
        <p:txBody>
          <a:bodyPr>
            <a:normAutofit/>
          </a:bodyPr>
          <a:lstStyle/>
          <a:p>
            <a:pPr marL="1077913" indent="-1077913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4.1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인공지능이 대내외적 소득분배에 미치는 영향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77913" indent="-107791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1)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전세계적인 소득분배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추세에의 영향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00113" indent="-900113">
              <a:buNone/>
            </a:pPr>
            <a:r>
              <a:rPr lang="en-US" altLang="ko-KR" sz="1600" dirty="0">
                <a:latin typeface="+mn-ea"/>
              </a:rPr>
              <a:t>         ①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전세계적 불평등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은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작지만 감소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했으나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1990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년대 이래 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각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국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의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대내적 소득분배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는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2008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년 세계경제위기 시 아주 미세한 감소를 예외로 하면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급격하게 악화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되고 있다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endParaRPr lang="en-US" altLang="ko-KR" sz="1600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254125" indent="-1254125"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 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ⓐ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세계화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와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빠른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기술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진보로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개도국들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유리해져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선진국과 개도국 간 소득격차</a:t>
            </a:r>
            <a:r>
              <a:rPr lang="ko-KR" altLang="en-US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가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좁</a:t>
            </a:r>
            <a:r>
              <a:rPr lang="ko-KR" altLang="en-US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아졌다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</a:p>
          <a:p>
            <a:pPr marL="1254125" indent="-125412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ⓑ </a:t>
            </a:r>
            <a:r>
              <a:rPr lang="ko-KR" altLang="ko-KR" sz="1600" dirty="0">
                <a:latin typeface="+mn-ea"/>
                <a:cs typeface="Times New Roman" panose="02020603050405020304" pitchFamily="18" charset="0"/>
              </a:rPr>
              <a:t>선진국 기업들의 자동화 확대와 해외이전으로 국내 일자리 상황이 악화되어 </a:t>
            </a:r>
            <a:r>
              <a:rPr lang="ko-KR" altLang="en-US" sz="1600" b="1" dirty="0">
                <a:latin typeface="+mn-ea"/>
                <a:cs typeface="Times New Roman" panose="02020603050405020304" pitchFamily="18" charset="0"/>
              </a:rPr>
              <a:t>선진국들은 대내적으로 </a:t>
            </a:r>
            <a:r>
              <a:rPr lang="ko-KR" altLang="ko-KR" sz="1600" b="1" dirty="0">
                <a:latin typeface="+mn-ea"/>
                <a:cs typeface="Times New Roman" panose="02020603050405020304" pitchFamily="18" charset="0"/>
              </a:rPr>
              <a:t>노동분배비중과 소득분배가 점점 악화</a:t>
            </a:r>
            <a:r>
              <a:rPr lang="ko-KR" altLang="ko-KR" sz="1600" dirty="0">
                <a:latin typeface="+mn-ea"/>
                <a:cs typeface="Times New Roman" panose="02020603050405020304" pitchFamily="18" charset="0"/>
              </a:rPr>
              <a:t>되었</a:t>
            </a:r>
            <a:r>
              <a:rPr lang="ko-KR" altLang="en-US" sz="1600" dirty="0">
                <a:latin typeface="+mn-ea"/>
                <a:cs typeface="Times New Roman" panose="02020603050405020304" pitchFamily="18" charset="0"/>
              </a:rPr>
              <a:t>다</a:t>
            </a: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. </a:t>
            </a:r>
          </a:p>
          <a:p>
            <a:pPr marL="271463" indent="-271463">
              <a:buNone/>
            </a:pPr>
            <a:r>
              <a:rPr lang="en-US" altLang="ko-KR" sz="1600" dirty="0">
                <a:effectLst/>
                <a:latin typeface="+mn-ea"/>
                <a:ea typeface="맑은 고딕" panose="020B0503020000020004" pitchFamily="50" charset="-127"/>
                <a:cs typeface="Times New Roman" panose="02020603050405020304" pitchFamily="18" charset="0"/>
              </a:rPr>
              <a:t>         ② </a:t>
            </a:r>
            <a:r>
              <a:rPr lang="ko-KR" altLang="en-US" sz="1600" b="1" dirty="0">
                <a:effectLst/>
                <a:latin typeface="+mn-ea"/>
                <a:ea typeface="맑은 고딕" panose="020B0503020000020004" pitchFamily="50" charset="-127"/>
                <a:cs typeface="Times New Roman" panose="02020603050405020304" pitchFamily="18" charset="0"/>
              </a:rPr>
              <a:t>개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발도상국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에 유리했던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산업화와 세계화는 이미 정점에 도달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하고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성장 속도도 감소세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전환</a:t>
            </a:r>
            <a:endParaRPr lang="en-US" altLang="ko-KR" sz="1600" b="1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160463" indent="-1160463">
              <a:buNone/>
            </a:pP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  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③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자동화 진전과 인공지능 기술 발전으로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개발도상국의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선진국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따라잡기가 더욱 어</a:t>
            </a:r>
            <a:r>
              <a:rPr lang="ko-KR" altLang="en-US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려워졌다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    </a:t>
            </a:r>
            <a:endParaRPr lang="en-US" altLang="ko-KR" sz="16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1254125" indent="-1254125">
              <a:buNone/>
            </a:pP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</a:t>
            </a:r>
          </a:p>
          <a:p>
            <a:pPr marL="809625" indent="-809625">
              <a:buNone/>
            </a:pPr>
            <a:endParaRPr lang="en-US" altLang="ko-KR" sz="1600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09625" indent="-809625">
              <a:buNone/>
            </a:pPr>
            <a:endParaRPr lang="en-US" altLang="ko-KR" sz="1600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09625" indent="-809625">
              <a:buNone/>
            </a:pPr>
            <a:endParaRPr lang="ko-KR" altLang="ko-KR" sz="16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09625" indent="-809625">
              <a:buNone/>
            </a:pPr>
            <a:endParaRPr lang="en-US" altLang="ko-KR" sz="1600" dirty="0">
              <a:latin typeface="+mn-ea"/>
              <a:cs typeface="Times New Roman" panose="02020603050405020304" pitchFamily="18" charset="0"/>
            </a:endParaRPr>
          </a:p>
          <a:p>
            <a:pPr marL="1254125" indent="-1254125">
              <a:buNone/>
            </a:pPr>
            <a:endParaRPr lang="en-US" altLang="ko-KR" sz="1600" dirty="0">
              <a:latin typeface="+mn-ea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7869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4</a:t>
            </a:r>
            <a:r>
              <a:rPr lang="ko-KR" altLang="en-US" sz="2800" dirty="0"/>
              <a:t>장 인공지능은 일자리와 경제에 어떤 영향을 미칠까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4.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인공지능이 소득분배와 무역에 미치는 영향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4423"/>
            <a:ext cx="9603275" cy="4814231"/>
          </a:xfrm>
        </p:spPr>
        <p:txBody>
          <a:bodyPr>
            <a:normAutofit fontScale="92500"/>
          </a:bodyPr>
          <a:lstStyle/>
          <a:p>
            <a:pPr marL="1160463" indent="-1160463"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</a:t>
            </a:r>
            <a:r>
              <a:rPr lang="en-US" altLang="ko-KR" sz="1700" dirty="0">
                <a:latin typeface="+mn-ea"/>
                <a:cs typeface="Times New Roman" panose="02020603050405020304" pitchFamily="18" charset="0"/>
              </a:rPr>
              <a:t>2) </a:t>
            </a:r>
            <a:r>
              <a:rPr lang="ko-KR" altLang="en-US" sz="1700" b="1" dirty="0">
                <a:latin typeface="+mn-ea"/>
                <a:cs typeface="Times New Roman" panose="02020603050405020304" pitchFamily="18" charset="0"/>
              </a:rPr>
              <a:t>대내적 소득분배</a:t>
            </a:r>
            <a:r>
              <a:rPr lang="ko-KR" altLang="en-US" sz="1700" dirty="0">
                <a:latin typeface="+mn-ea"/>
                <a:cs typeface="Times New Roman" panose="02020603050405020304" pitchFamily="18" charset="0"/>
              </a:rPr>
              <a:t>에의 영향</a:t>
            </a:r>
            <a:endParaRPr lang="en-US" altLang="ko-KR" sz="1700" dirty="0">
              <a:latin typeface="+mn-ea"/>
              <a:cs typeface="Times New Roman" panose="02020603050405020304" pitchFamily="18" charset="0"/>
            </a:endParaRPr>
          </a:p>
          <a:p>
            <a:pPr marL="1430338" indent="-1430338">
              <a:buNone/>
            </a:pPr>
            <a:r>
              <a:rPr lang="en-US" altLang="ko-KR" sz="1700" dirty="0">
                <a:latin typeface="+mn-ea"/>
                <a:cs typeface="Times New Roman" panose="02020603050405020304" pitchFamily="18" charset="0"/>
              </a:rPr>
              <a:t>         </a:t>
            </a:r>
            <a:r>
              <a:rPr lang="en-US" altLang="ko-KR" sz="1700" dirty="0">
                <a:latin typeface="+mn-ea"/>
                <a:ea typeface="맑은 고딕" panose="020B0503020000020004" pitchFamily="50" charset="-127"/>
                <a:cs typeface="Times New Roman" panose="02020603050405020304" pitchFamily="18" charset="0"/>
              </a:rPr>
              <a:t>① </a:t>
            </a:r>
            <a:r>
              <a:rPr lang="ko-KR" altLang="ko-KR" sz="17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인공지능 기술</a:t>
            </a:r>
            <a:r>
              <a:rPr lang="ko-KR" altLang="en-US" sz="17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</a:t>
            </a:r>
            <a:r>
              <a:rPr lang="ko-KR" altLang="ko-KR" sz="17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7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7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대내적 </a:t>
            </a:r>
            <a:r>
              <a:rPr lang="ko-KR" altLang="ko-KR" sz="17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불평등을 심화</a:t>
            </a:r>
            <a:r>
              <a:rPr lang="ko-KR" altLang="ko-KR" sz="17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시킬 것</a:t>
            </a:r>
            <a:r>
              <a:rPr lang="ko-KR" altLang="en-US" sz="17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이다</a:t>
            </a:r>
            <a:r>
              <a:rPr lang="en-US" altLang="ko-KR" sz="17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1171575" indent="-1171575">
              <a:buNone/>
            </a:pP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ⓐ </a:t>
            </a:r>
            <a:r>
              <a:rPr lang="ko-KR" altLang="ko-KR" sz="17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인공지능 기술이 </a:t>
            </a:r>
            <a:r>
              <a:rPr lang="ko-KR" altLang="ko-KR" sz="17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자본의 비교우위를 부양</a:t>
            </a:r>
            <a:r>
              <a:rPr lang="ko-KR" altLang="ko-KR" sz="17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하고</a:t>
            </a:r>
            <a:r>
              <a:rPr lang="en-US" altLang="ko-KR" sz="17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7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중 〮저숙련 노동 비중을 감소</a:t>
            </a:r>
            <a:r>
              <a:rPr lang="ko-KR" altLang="ko-KR" sz="17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시키며</a:t>
            </a:r>
            <a:r>
              <a:rPr lang="en-US" altLang="ko-KR" sz="17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7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노동 관련 제도들의 약화</a:t>
            </a:r>
            <a:r>
              <a:rPr lang="ko-KR" altLang="ko-KR" sz="17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와 </a:t>
            </a:r>
            <a:r>
              <a:rPr lang="ko-KR" altLang="ko-KR" sz="17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조세기반</a:t>
            </a:r>
            <a:r>
              <a:rPr lang="en-US" altLang="ko-KR" sz="17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7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축소</a:t>
            </a:r>
            <a:r>
              <a:rPr lang="ko-KR" altLang="ko-KR" sz="17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와 맞물리면 </a:t>
            </a:r>
            <a:r>
              <a:rPr lang="ko-KR" altLang="ko-KR" sz="17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정부의 재분배 역량 약화</a:t>
            </a:r>
            <a:r>
              <a:rPr lang="ko-KR" altLang="ko-KR" sz="17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가 불가피하</a:t>
            </a:r>
            <a:r>
              <a:rPr lang="ko-KR" altLang="en-US" sz="17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다</a:t>
            </a:r>
            <a:r>
              <a:rPr lang="en-US" altLang="ko-KR" sz="17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900113" indent="-900113">
              <a:buNone/>
            </a:pP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② </a:t>
            </a:r>
            <a:r>
              <a:rPr lang="ko-KR" altLang="ko-KR" sz="17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로봇 도입은 </a:t>
            </a:r>
            <a:r>
              <a:rPr lang="ko-KR" altLang="ko-KR" sz="17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저숙련 노동</a:t>
            </a:r>
            <a:r>
              <a:rPr lang="ko-KR" altLang="en-US" sz="17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을</a:t>
            </a:r>
            <a:r>
              <a:rPr lang="ko-KR" altLang="ko-KR" sz="17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급격</a:t>
            </a:r>
            <a:r>
              <a:rPr lang="ko-KR" altLang="en-US" sz="17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히</a:t>
            </a:r>
            <a:r>
              <a:rPr lang="ko-KR" altLang="ko-KR" sz="17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감소시</a:t>
            </a:r>
            <a:r>
              <a:rPr lang="ko-KR" altLang="en-US" sz="17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켜</a:t>
            </a:r>
            <a:r>
              <a:rPr lang="ko-KR" altLang="ko-KR" sz="17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7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생산성을 증가시키나</a:t>
            </a:r>
            <a:r>
              <a:rPr lang="en-US" altLang="ko-KR" sz="17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7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그</a:t>
            </a:r>
            <a:r>
              <a:rPr lang="ko-KR" altLang="ko-KR" sz="17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7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노동 대체에 따른 소득분배에의 악영향</a:t>
            </a:r>
            <a:r>
              <a:rPr lang="ko-KR" altLang="ko-KR" sz="17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과 과거</a:t>
            </a:r>
            <a:r>
              <a:rPr lang="en-US" altLang="ko-KR" sz="17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7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대비</a:t>
            </a:r>
            <a:r>
              <a:rPr lang="ko-KR" altLang="ko-KR" sz="17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소득집중</a:t>
            </a:r>
            <a:r>
              <a:rPr lang="en-US" altLang="ko-KR" sz="17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700" dirty="0">
                <a:ea typeface="맑은 고딕" panose="020B0503020000020004" pitchFamily="50" charset="-127"/>
                <a:cs typeface="Times New Roman" panose="02020603050405020304" pitchFamily="18" charset="0"/>
              </a:rPr>
              <a:t>억제가 약해서 </a:t>
            </a:r>
            <a:r>
              <a:rPr lang="ko-KR" altLang="ko-KR" sz="17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더 큰 소득격차</a:t>
            </a:r>
            <a:r>
              <a:rPr lang="ko-KR" altLang="ko-KR" sz="17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를 초래할 수 있다</a:t>
            </a:r>
            <a:r>
              <a:rPr lang="en-US" altLang="ko-KR" sz="17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900113" indent="-900113">
              <a:buNone/>
            </a:pP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③ </a:t>
            </a:r>
            <a:r>
              <a:rPr lang="ko-KR" altLang="ko-KR" sz="1700" dirty="0">
                <a:effectLst/>
                <a:latin typeface="+mn-ea"/>
                <a:cs typeface="Times New Roman" panose="02020603050405020304" pitchFamily="18" charset="0"/>
              </a:rPr>
              <a:t>신기술 채택으로 인한 </a:t>
            </a:r>
            <a:r>
              <a:rPr lang="ko-KR" altLang="ko-KR" sz="1700" b="1" dirty="0">
                <a:effectLst/>
                <a:latin typeface="+mn-ea"/>
                <a:cs typeface="Times New Roman" panose="02020603050405020304" pitchFamily="18" charset="0"/>
              </a:rPr>
              <a:t>고</a:t>
            </a:r>
            <a:r>
              <a:rPr lang="ko-KR" altLang="en-US" sz="1700" b="1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〮</a:t>
            </a:r>
            <a:r>
              <a:rPr lang="ko-KR" altLang="ko-KR" sz="1700" b="1" dirty="0">
                <a:effectLst/>
                <a:latin typeface="+mn-ea"/>
                <a:cs typeface="Times New Roman" panose="02020603050405020304" pitchFamily="18" charset="0"/>
              </a:rPr>
              <a:t>저숙련 노동자들 </a:t>
            </a:r>
            <a:r>
              <a:rPr lang="ko-KR" altLang="en-US" sz="1700" b="1" dirty="0">
                <a:effectLst/>
                <a:latin typeface="+mn-ea"/>
                <a:cs typeface="Times New Roman" panose="02020603050405020304" pitchFamily="18" charset="0"/>
              </a:rPr>
              <a:t>간</a:t>
            </a:r>
            <a:r>
              <a:rPr lang="ko-KR" altLang="ko-KR" sz="1700" b="1" dirty="0">
                <a:effectLst/>
                <a:latin typeface="+mn-ea"/>
                <a:cs typeface="Times New Roman" panose="02020603050405020304" pitchFamily="18" charset="0"/>
              </a:rPr>
              <a:t> 격차는 </a:t>
            </a:r>
            <a:r>
              <a:rPr lang="ko-KR" altLang="ko-KR" sz="1700" dirty="0">
                <a:effectLst/>
                <a:latin typeface="+mn-ea"/>
                <a:cs typeface="Times New Roman" panose="02020603050405020304" pitchFamily="18" charset="0"/>
              </a:rPr>
              <a:t>새로운 현상이 아니라</a:t>
            </a:r>
            <a:r>
              <a:rPr lang="en-US" altLang="ko-KR" sz="1700" dirty="0">
                <a:effectLst/>
                <a:latin typeface="+mn-ea"/>
                <a:cs typeface="Times New Roman" panose="02020603050405020304" pitchFamily="18" charset="0"/>
              </a:rPr>
              <a:t>,</a:t>
            </a:r>
            <a:r>
              <a:rPr lang="ko-KR" altLang="ko-KR" sz="17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ko-KR" sz="1700" b="1" dirty="0">
                <a:effectLst/>
                <a:latin typeface="+mn-ea"/>
                <a:cs typeface="Times New Roman" panose="02020603050405020304" pitchFamily="18" charset="0"/>
              </a:rPr>
              <a:t>역사적으로 기술진보 초기에 발생하는</a:t>
            </a:r>
            <a:r>
              <a:rPr lang="en-US" altLang="ko-KR" sz="1700" b="1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ko-KR" sz="1700" b="1" dirty="0">
                <a:effectLst/>
                <a:latin typeface="+mn-ea"/>
                <a:cs typeface="Times New Roman" panose="02020603050405020304" pitchFamily="18" charset="0"/>
              </a:rPr>
              <a:t>보편적인 현상</a:t>
            </a:r>
            <a:r>
              <a:rPr lang="ko-KR" altLang="ko-KR" sz="1700" dirty="0">
                <a:effectLst/>
                <a:latin typeface="+mn-ea"/>
                <a:cs typeface="Times New Roman" panose="02020603050405020304" pitchFamily="18" charset="0"/>
              </a:rPr>
              <a:t>이었다</a:t>
            </a:r>
            <a:r>
              <a:rPr lang="en-US" altLang="ko-KR" sz="1700" dirty="0">
                <a:effectLst/>
                <a:latin typeface="+mn-ea"/>
                <a:cs typeface="Times New Roman" panose="02020603050405020304" pitchFamily="18" charset="0"/>
              </a:rPr>
              <a:t>.</a:t>
            </a:r>
          </a:p>
          <a:p>
            <a:pPr marL="1160463" indent="-1160463">
              <a:buNone/>
            </a:pPr>
            <a:r>
              <a:rPr lang="en-US" altLang="ko-KR" sz="1700" dirty="0">
                <a:solidFill>
                  <a:srgbClr val="000000"/>
                </a:solidFill>
                <a:latin typeface="바탕" panose="02030600000101010101" pitchFamily="18" charset="-127"/>
                <a:ea typeface="맑은 고딕" panose="020B0503020000020004" pitchFamily="50" charset="-127"/>
                <a:cs typeface="굴림" panose="020B0600000101010101" pitchFamily="50" charset="-127"/>
              </a:rPr>
              <a:t>          ④ </a:t>
            </a:r>
            <a:r>
              <a:rPr lang="ko-KR" altLang="ko-KR" sz="17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맑은 고딕" panose="020B0503020000020004" pitchFamily="50" charset="-127"/>
                <a:cs typeface="굴림" panose="020B0600000101010101" pitchFamily="50" charset="-127"/>
              </a:rPr>
              <a:t>노동 숙련도 강화와 직접적으로 관련된 </a:t>
            </a:r>
            <a:r>
              <a:rPr lang="ko-KR" altLang="ko-KR" sz="1700" b="1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맑은 고딕" panose="020B0503020000020004" pitchFamily="50" charset="-127"/>
                <a:cs typeface="굴림" panose="020B0600000101010101" pitchFamily="50" charset="-127"/>
              </a:rPr>
              <a:t>교육이 소득분배에 더 큰 영향력</a:t>
            </a:r>
            <a:r>
              <a:rPr lang="ko-KR" altLang="ko-KR" sz="17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맑은 고딕" panose="020B0503020000020004" pitchFamily="50" charset="-127"/>
                <a:cs typeface="굴림" panose="020B0600000101010101" pitchFamily="50" charset="-127"/>
              </a:rPr>
              <a:t>을 가지게 될 것</a:t>
            </a:r>
            <a:r>
              <a:rPr lang="ko-KR" altLang="en-US" sz="17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맑은 고딕" panose="020B0503020000020004" pitchFamily="50" charset="-127"/>
                <a:cs typeface="굴림" panose="020B0600000101010101" pitchFamily="50" charset="-127"/>
              </a:rPr>
              <a:t>이다</a:t>
            </a:r>
            <a:r>
              <a:rPr lang="en-US" altLang="ko-KR" sz="17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맑은 고딕" panose="020B0503020000020004" pitchFamily="50" charset="-127"/>
                <a:cs typeface="굴림" panose="020B0600000101010101" pitchFamily="50" charset="-127"/>
              </a:rPr>
              <a:t>. </a:t>
            </a:r>
          </a:p>
          <a:p>
            <a:pPr marL="1347788" indent="-1347788">
              <a:buNone/>
            </a:pPr>
            <a:r>
              <a:rPr lang="en-US" altLang="ko-KR" sz="17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맑은 고딕" panose="020B0503020000020004" pitchFamily="50" charset="-127"/>
                <a:cs typeface="굴림" panose="020B0600000101010101" pitchFamily="50" charset="-127"/>
              </a:rPr>
              <a:t>              </a:t>
            </a:r>
            <a:r>
              <a:rPr lang="en-US" altLang="ko-KR" sz="17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굴림" panose="020B0600000101010101" pitchFamily="50" charset="-127"/>
              </a:rPr>
              <a:t>ⓐ </a:t>
            </a:r>
            <a:r>
              <a:rPr lang="ko-KR" altLang="ko-KR" sz="1700" b="1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맑은 고딕" panose="020B0503020000020004" pitchFamily="50" charset="-127"/>
                <a:cs typeface="굴림" panose="020B0600000101010101" pitchFamily="50" charset="-127"/>
              </a:rPr>
              <a:t>부유한 가계</a:t>
            </a:r>
            <a:r>
              <a:rPr lang="ko-KR" altLang="ko-KR" sz="17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맑은 고딕" panose="020B0503020000020004" pitchFamily="50" charset="-127"/>
                <a:cs typeface="굴림" panose="020B0600000101010101" pitchFamily="50" charset="-127"/>
              </a:rPr>
              <a:t>는 우월한 </a:t>
            </a:r>
            <a:r>
              <a:rPr lang="ko-KR" altLang="en-US" sz="17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맑은 고딕" panose="020B0503020000020004" pitchFamily="50" charset="-127"/>
                <a:cs typeface="굴림" panose="020B0600000101010101" pitchFamily="50" charset="-127"/>
              </a:rPr>
              <a:t>교</a:t>
            </a:r>
            <a:r>
              <a:rPr lang="ko-KR" altLang="ko-KR" sz="17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맑은 고딕" panose="020B0503020000020004" pitchFamily="50" charset="-127"/>
                <a:cs typeface="굴림" panose="020B0600000101010101" pitchFamily="50" charset="-127"/>
              </a:rPr>
              <a:t>육 기회를 제공</a:t>
            </a:r>
            <a:r>
              <a:rPr lang="en-US" altLang="ko-KR" sz="17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맑은 고딕" panose="020B0503020000020004" pitchFamily="50" charset="-127"/>
                <a:cs typeface="굴림" panose="020B0600000101010101" pitchFamily="50" charset="-127"/>
              </a:rPr>
              <a:t>,</a:t>
            </a:r>
            <a:r>
              <a:rPr lang="ko-KR" altLang="ko-KR" sz="17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맑은 고딕" panose="020B0503020000020004" pitchFamily="50" charset="-127"/>
                <a:cs typeface="굴림" panose="020B0600000101010101" pitchFamily="50" charset="-127"/>
              </a:rPr>
              <a:t> </a:t>
            </a:r>
            <a:r>
              <a:rPr lang="ko-KR" altLang="ko-KR" sz="1700" b="1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맑은 고딕" panose="020B0503020000020004" pitchFamily="50" charset="-127"/>
                <a:cs typeface="굴림" panose="020B0600000101010101" pitchFamily="50" charset="-127"/>
              </a:rPr>
              <a:t>미래 노동시장에서 자녀들의 경쟁력 강화</a:t>
            </a:r>
            <a:r>
              <a:rPr lang="en-US" altLang="ko-KR" sz="1700" b="1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맑은 고딕" panose="020B0503020000020004" pitchFamily="50" charset="-127"/>
                <a:cs typeface="굴림" panose="020B0600000101010101" pitchFamily="50" charset="-127"/>
              </a:rPr>
              <a:t> </a:t>
            </a:r>
            <a:r>
              <a:rPr lang="ko-KR" altLang="en-US" sz="17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맑은 고딕" panose="020B0503020000020004" pitchFamily="50" charset="-127"/>
                <a:cs typeface="굴림" panose="020B0600000101010101" pitchFamily="50" charset="-127"/>
              </a:rPr>
              <a:t>가능</a:t>
            </a:r>
            <a:endParaRPr lang="en-US" altLang="ko-KR" sz="1700" dirty="0">
              <a:solidFill>
                <a:srgbClr val="000000"/>
              </a:solidFill>
              <a:effectLst/>
              <a:latin typeface="바탕" panose="02030600000101010101" pitchFamily="18" charset="-127"/>
              <a:ea typeface="맑은 고딕" panose="020B0503020000020004" pitchFamily="50" charset="-127"/>
              <a:cs typeface="굴림" panose="020B0600000101010101" pitchFamily="50" charset="-127"/>
            </a:endParaRPr>
          </a:p>
          <a:p>
            <a:pPr marL="1347788" indent="-1347788">
              <a:buNone/>
            </a:pPr>
            <a:r>
              <a:rPr lang="en-US" altLang="ko-KR" sz="17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맑은 고딕" panose="020B0503020000020004" pitchFamily="50" charset="-127"/>
                <a:cs typeface="굴림" panose="020B0600000101010101" pitchFamily="50" charset="-127"/>
              </a:rPr>
              <a:t>              ⓑ </a:t>
            </a:r>
            <a:r>
              <a:rPr lang="ko-KR" altLang="ko-KR" sz="17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맑은 고딕" panose="020B0503020000020004" pitchFamily="50" charset="-127"/>
                <a:cs typeface="굴림" panose="020B0600000101010101" pitchFamily="50" charset="-127"/>
              </a:rPr>
              <a:t>결국 </a:t>
            </a:r>
            <a:r>
              <a:rPr lang="ko-KR" altLang="ko-KR" sz="1700" b="1" dirty="0">
                <a:solidFill>
                  <a:srgbClr val="FF0000"/>
                </a:solidFill>
                <a:effectLst/>
                <a:latin typeface="바탕" panose="02030600000101010101" pitchFamily="18" charset="-127"/>
                <a:ea typeface="맑은 고딕" panose="020B0503020000020004" pitchFamily="50" charset="-127"/>
                <a:cs typeface="굴림" panose="020B0600000101010101" pitchFamily="50" charset="-127"/>
              </a:rPr>
              <a:t>교육 기회의 불평등</a:t>
            </a:r>
            <a:r>
              <a:rPr lang="ko-KR" altLang="ko-KR" sz="17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맑은 고딕" panose="020B0503020000020004" pitchFamily="50" charset="-127"/>
                <a:cs typeface="굴림" panose="020B0600000101010101" pitchFamily="50" charset="-127"/>
              </a:rPr>
              <a:t>이 세대별 소득 불평등도를 더욱 강화하는 요인이 될 것</a:t>
            </a:r>
            <a:r>
              <a:rPr lang="ko-KR" altLang="en-US" sz="17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맑은 고딕" panose="020B0503020000020004" pitchFamily="50" charset="-127"/>
                <a:cs typeface="굴림" panose="020B0600000101010101" pitchFamily="50" charset="-127"/>
              </a:rPr>
              <a:t>이다</a:t>
            </a:r>
            <a:r>
              <a:rPr lang="en-US" altLang="ko-KR" sz="17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맑은 고딕" panose="020B0503020000020004" pitchFamily="50" charset="-127"/>
                <a:cs typeface="굴림" panose="020B0600000101010101" pitchFamily="50" charset="-127"/>
              </a:rPr>
              <a:t>.</a:t>
            </a:r>
            <a:endParaRPr lang="en-US" altLang="ko-KR" sz="1700" dirty="0">
              <a:latin typeface="+mn-ea"/>
              <a:cs typeface="Times New Roman" panose="02020603050405020304" pitchFamily="18" charset="0"/>
            </a:endParaRPr>
          </a:p>
          <a:p>
            <a:pPr marL="1430338" indent="-1430338"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        </a:t>
            </a:r>
            <a:endParaRPr lang="en-US" altLang="ko-KR" sz="16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809625" indent="-809625">
              <a:buNone/>
            </a:pPr>
            <a:endParaRPr lang="en-US" altLang="ko-KR" sz="1600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09625" indent="-809625">
              <a:buNone/>
            </a:pPr>
            <a:endParaRPr lang="en-US" altLang="ko-KR" sz="1600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09625" indent="-809625">
              <a:buNone/>
            </a:pPr>
            <a:endParaRPr lang="ko-KR" altLang="ko-KR" sz="16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09625" indent="-809625">
              <a:buNone/>
            </a:pPr>
            <a:endParaRPr lang="en-US" altLang="ko-KR" sz="1600" dirty="0">
              <a:latin typeface="+mn-ea"/>
              <a:cs typeface="Times New Roman" panose="02020603050405020304" pitchFamily="18" charset="0"/>
            </a:endParaRPr>
          </a:p>
          <a:p>
            <a:pPr marL="1254125" indent="-1254125">
              <a:buNone/>
            </a:pPr>
            <a:endParaRPr lang="en-US" altLang="ko-KR" sz="1600" dirty="0">
              <a:latin typeface="+mn-ea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8924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4</a:t>
            </a:r>
            <a:r>
              <a:rPr lang="ko-KR" altLang="en-US" sz="2800" dirty="0"/>
              <a:t>장 인공지능은 일자리와 경제에 어떤 영향을 미칠까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4.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인공지능이 소득분배와 무역에 미치는 영향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4423"/>
            <a:ext cx="9603275" cy="4814231"/>
          </a:xfrm>
        </p:spPr>
        <p:txBody>
          <a:bodyPr>
            <a:normAutofit/>
          </a:bodyPr>
          <a:lstStyle/>
          <a:p>
            <a:pPr marL="1077913" indent="-1077913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4.2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인공지능이 무역〮 투자에 미치는 영향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28650" indent="-62865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1) </a:t>
            </a:r>
            <a:r>
              <a:rPr lang="en-US" altLang="ko-KR" sz="1600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4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차 산업혁명은 선진국과 개도국 간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생산비용 격차를 축소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하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므로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기업들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의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노동비용 절감을 위</a:t>
            </a:r>
            <a:r>
              <a:rPr lang="ko-KR" altLang="en-US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한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개도국 이전 인센티브를 약화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시킬 것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</a:p>
          <a:p>
            <a:pPr marL="628650" indent="-628650"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2) </a:t>
            </a:r>
            <a:r>
              <a:rPr lang="en-US" altLang="ko-KR" sz="1600" dirty="0">
                <a:solidFill>
                  <a:srgbClr val="000000"/>
                </a:solidFill>
                <a:effectLst/>
                <a:latin typeface="+mn-ea"/>
                <a:cs typeface="굴림" panose="020B0600000101010101" pitchFamily="50" charset="-127"/>
              </a:rPr>
              <a:t>4</a:t>
            </a:r>
            <a:r>
              <a:rPr lang="ko-KR" altLang="ko-KR" sz="1600" dirty="0">
                <a:solidFill>
                  <a:srgbClr val="000000"/>
                </a:solidFill>
                <a:effectLst/>
                <a:latin typeface="+mn-ea"/>
                <a:cs typeface="굴림" panose="020B0600000101010101" pitchFamily="50" charset="-127"/>
              </a:rPr>
              <a:t>차 산업혁명은 주문생산을 증가시키고</a:t>
            </a:r>
            <a:r>
              <a:rPr lang="en-US" altLang="ko-KR" sz="1600" dirty="0">
                <a:solidFill>
                  <a:srgbClr val="000000"/>
                </a:solidFill>
                <a:effectLst/>
                <a:latin typeface="+mn-ea"/>
                <a:cs typeface="굴림" panose="020B0600000101010101" pitchFamily="50" charset="-127"/>
              </a:rPr>
              <a:t>, </a:t>
            </a:r>
            <a:r>
              <a:rPr lang="ko-KR" altLang="ko-KR" sz="1600" b="1" dirty="0">
                <a:solidFill>
                  <a:srgbClr val="000000"/>
                </a:solidFill>
                <a:effectLst/>
                <a:latin typeface="+mn-ea"/>
                <a:cs typeface="굴림" panose="020B0600000101010101" pitchFamily="50" charset="-127"/>
              </a:rPr>
              <a:t>역내 소비자에게 더 잘 부응하는 방향으로 진전</a:t>
            </a:r>
            <a:r>
              <a:rPr lang="ko-KR" altLang="ko-KR" sz="1600" dirty="0">
                <a:solidFill>
                  <a:srgbClr val="000000"/>
                </a:solidFill>
                <a:effectLst/>
                <a:latin typeface="+mn-ea"/>
                <a:cs typeface="굴림" panose="020B0600000101010101" pitchFamily="50" charset="-127"/>
              </a:rPr>
              <a:t>되고 있</a:t>
            </a:r>
            <a:r>
              <a:rPr lang="ko-KR" altLang="en-US" sz="1600" dirty="0">
                <a:solidFill>
                  <a:srgbClr val="000000"/>
                </a:solidFill>
                <a:effectLst/>
                <a:latin typeface="+mn-ea"/>
                <a:cs typeface="굴림" panose="020B0600000101010101" pitchFamily="50" charset="-127"/>
              </a:rPr>
              <a:t>어 </a:t>
            </a:r>
            <a:r>
              <a:rPr lang="ko-KR" altLang="ko-KR" sz="1600" dirty="0">
                <a:solidFill>
                  <a:srgbClr val="000000"/>
                </a:solidFill>
                <a:effectLst/>
                <a:latin typeface="+mn-ea"/>
                <a:cs typeface="굴림" panose="020B0600000101010101" pitchFamily="50" charset="-127"/>
              </a:rPr>
              <a:t>해외이전 </a:t>
            </a:r>
            <a:r>
              <a:rPr lang="ko-KR" altLang="ko-KR" sz="1600" b="1" dirty="0">
                <a:solidFill>
                  <a:srgbClr val="000000"/>
                </a:solidFill>
                <a:effectLst/>
                <a:latin typeface="+mn-ea"/>
                <a:cs typeface="굴림" panose="020B0600000101010101" pitchFamily="50" charset="-127"/>
              </a:rPr>
              <a:t>기업들의 국내복귀에 긍정적인 영향</a:t>
            </a:r>
            <a:r>
              <a:rPr lang="ko-KR" altLang="ko-KR" sz="1600" dirty="0">
                <a:solidFill>
                  <a:srgbClr val="000000"/>
                </a:solidFill>
                <a:effectLst/>
                <a:latin typeface="+mn-ea"/>
                <a:cs typeface="굴림" panose="020B0600000101010101" pitchFamily="50" charset="-127"/>
              </a:rPr>
              <a:t>을 줄 것</a:t>
            </a:r>
            <a:r>
              <a:rPr lang="ko-KR" altLang="en-US" sz="1600" dirty="0">
                <a:solidFill>
                  <a:srgbClr val="000000"/>
                </a:solidFill>
                <a:effectLst/>
                <a:latin typeface="+mn-ea"/>
                <a:cs typeface="굴림" panose="020B0600000101010101" pitchFamily="50" charset="-127"/>
              </a:rPr>
              <a:t>이</a:t>
            </a:r>
            <a:r>
              <a:rPr lang="ko-KR" altLang="ko-KR" sz="1600" dirty="0">
                <a:solidFill>
                  <a:srgbClr val="000000"/>
                </a:solidFill>
                <a:effectLst/>
                <a:latin typeface="+mn-ea"/>
                <a:cs typeface="굴림" panose="020B0600000101010101" pitchFamily="50" charset="-127"/>
              </a:rPr>
              <a:t>다</a:t>
            </a:r>
            <a:r>
              <a:rPr lang="en-US" altLang="ko-KR" sz="1600" dirty="0">
                <a:solidFill>
                  <a:srgbClr val="000000"/>
                </a:solidFill>
                <a:effectLst/>
                <a:latin typeface="+mn-ea"/>
                <a:cs typeface="굴림" panose="020B0600000101010101" pitchFamily="50" charset="-127"/>
              </a:rPr>
              <a:t>.</a:t>
            </a:r>
          </a:p>
          <a:p>
            <a:pPr marL="628650" indent="-62865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+mn-ea"/>
                <a:cs typeface="굴림" panose="020B0600000101010101" pitchFamily="50" charset="-127"/>
              </a:rPr>
              <a:t>     3)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기업의 이전에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생산비용 차원의 자동화 또는 인공지능 기술 채택의 영향은 제한적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일 수 있다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</a:p>
          <a:p>
            <a:pPr marL="985838" indent="-9858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①</a:t>
            </a:r>
            <a:r>
              <a:rPr lang="en-US" altLang="ko-KR" sz="1600" dirty="0">
                <a:latin typeface="+mn-ea"/>
              </a:rPr>
              <a:t>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해외이전은 생산비용 우위만 아니라 외국시장 진입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이나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소비자 근접 입지의 이익도 고려</a:t>
            </a:r>
            <a:endParaRPr lang="en-US" altLang="ko-KR" sz="16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1077913" indent="-1077913"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②</a:t>
            </a: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어떤 산업들은 자동화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의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기술적 애로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로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그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생산비 절감이 국내 복귀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에 충분하지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못할 수 있다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1077913" indent="-107791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③</a:t>
            </a: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자동화가 공급사슬을 강화하면 기업들의 국내복귀 제약 요인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 될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수 있다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</a:p>
          <a:p>
            <a:pPr marL="1077913" indent="-1077913"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4)</a:t>
            </a: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기업들의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국내복귀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가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사람보다 로봇에게 더 많은 일자리를 제공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할 수 있다</a:t>
            </a: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09625" indent="-809625">
              <a:buNone/>
            </a:pPr>
            <a:endParaRPr lang="en-US" altLang="ko-KR" sz="1600" dirty="0">
              <a:latin typeface="+mn-ea"/>
              <a:cs typeface="Times New Roman" panose="02020603050405020304" pitchFamily="18" charset="0"/>
            </a:endParaRPr>
          </a:p>
          <a:p>
            <a:pPr marL="1254125" indent="-1254125">
              <a:buNone/>
            </a:pPr>
            <a:endParaRPr lang="en-US" altLang="ko-KR" sz="1600" dirty="0">
              <a:latin typeface="+mn-ea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13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4</a:t>
            </a:r>
            <a:r>
              <a:rPr lang="ko-KR" altLang="en-US" sz="2800" dirty="0"/>
              <a:t>장 인공지능은 일자리와 경제에 어떤 영향을 미칠까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4.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인공지능이 소득분배와 무역에 미치는 영향</a:t>
            </a:r>
            <a:b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</a:b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4423"/>
            <a:ext cx="9603275" cy="4814231"/>
          </a:xfrm>
        </p:spPr>
        <p:txBody>
          <a:bodyPr>
            <a:normAutofit/>
          </a:bodyPr>
          <a:lstStyle/>
          <a:p>
            <a:pPr marL="1077913" indent="-1077913">
              <a:buNone/>
            </a:pP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    5)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개발도상국들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은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노동비용상 비교우위를 잠식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당할 것이다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800100" indent="-800100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①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자동화의 진전은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제조업에서 걸음마 하는 나라들이나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이미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“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미성숙한 탈산업화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(premature deindustrialization)”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경험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개발도상국들에 부정적 파급효과가 더욱 클 것</a:t>
            </a:r>
            <a:r>
              <a:rPr lang="ko-KR" altLang="en-US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이다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r>
              <a:rPr lang="en-US" altLang="ko-KR" sz="1600" b="1" dirty="0"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</a:p>
          <a:p>
            <a:pPr marL="800100" indent="-800100">
              <a:buNone/>
            </a:pP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②</a:t>
            </a: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로봇 사용 강화가 국가간 핵심 경쟁 요인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 되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면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자동화가 고용과 임금에 미치는 영향이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개발도상국</a:t>
            </a:r>
            <a:r>
              <a:rPr lang="ko-KR" altLang="en-US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은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대체 노동력 비중이 상대적으로 훨씬 커서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더욱 큰 빈곤화 가능성이 있다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1077913" indent="-1077913">
              <a:buNone/>
            </a:pP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      </a:t>
            </a:r>
            <a:endParaRPr lang="en-US" altLang="ko-KR" sz="1600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09625" indent="-809625">
              <a:buNone/>
            </a:pPr>
            <a:endParaRPr lang="ko-KR" altLang="ko-KR" sz="16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09625" indent="-809625">
              <a:buNone/>
            </a:pPr>
            <a:endParaRPr lang="en-US" altLang="ko-KR" sz="1600" dirty="0">
              <a:latin typeface="+mn-ea"/>
              <a:cs typeface="Times New Roman" panose="02020603050405020304" pitchFamily="18" charset="0"/>
            </a:endParaRPr>
          </a:p>
          <a:p>
            <a:pPr marL="1254125" indent="-1254125">
              <a:buNone/>
            </a:pPr>
            <a:endParaRPr lang="en-US" altLang="ko-KR" sz="1600" dirty="0">
              <a:latin typeface="+mn-ea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29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1637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1</a:t>
            </a:r>
            <a:r>
              <a:rPr lang="ko-KR" altLang="en-US" sz="2800" dirty="0"/>
              <a:t>장 </a:t>
            </a:r>
            <a:r>
              <a:rPr lang="ko-KR" altLang="ko-KR" sz="2800" b="1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인공지능은 어디서 출발해서 여기까지 왔나</a:t>
            </a:r>
            <a:r>
              <a:rPr lang="en-US" altLang="ko-KR" sz="2800" b="1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?</a:t>
            </a:r>
            <a:br>
              <a:rPr lang="en-US" altLang="ko-KR" sz="2800" dirty="0"/>
            </a:br>
            <a:r>
              <a:rPr lang="en-US" altLang="ko-KR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4. 2</a:t>
            </a:r>
            <a:r>
              <a:rPr lang="ko-KR" altLang="en-US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차 황금기</a:t>
            </a:r>
            <a:r>
              <a:rPr lang="en-US" altLang="ko-KR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전문가 시스템과 일</a:t>
            </a:r>
            <a:r>
              <a:rPr lang="en-US" altLang="ko-KR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</a:t>
            </a:r>
            <a:r>
              <a:rPr lang="ko-KR" altLang="en-US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미</a:t>
            </a:r>
            <a:r>
              <a:rPr lang="en-US" altLang="ko-KR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</a:t>
            </a:r>
            <a:r>
              <a:rPr lang="ko-KR" altLang="en-US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영의 각축</a:t>
            </a:r>
            <a:endParaRPr lang="ko-KR" altLang="en-US" sz="24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30400"/>
            <a:ext cx="9603275" cy="4156363"/>
          </a:xfrm>
        </p:spPr>
        <p:txBody>
          <a:bodyPr>
            <a:normAutofit/>
          </a:bodyPr>
          <a:lstStyle/>
          <a:p>
            <a:pPr marL="628650" indent="-628650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4.2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미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영의 인공지능 투자 재개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28650" indent="-628650">
              <a:buNone/>
            </a:pPr>
            <a:r>
              <a:rPr lang="en-US" altLang="ko-KR" sz="1600" dirty="0">
                <a:latin typeface="+mj-ea"/>
                <a:ea typeface="+mj-ea"/>
              </a:rPr>
              <a:t>     1) </a:t>
            </a:r>
            <a:r>
              <a:rPr lang="ko-KR" altLang="en-US" sz="1600" dirty="0">
                <a:latin typeface="+mj-ea"/>
                <a:ea typeface="+mj-ea"/>
              </a:rPr>
              <a:t>일본</a:t>
            </a:r>
            <a:r>
              <a:rPr lang="en-US" altLang="ko-KR" sz="1600" dirty="0">
                <a:latin typeface="+mj-ea"/>
                <a:ea typeface="+mj-ea"/>
              </a:rPr>
              <a:t>: </a:t>
            </a:r>
            <a:r>
              <a:rPr lang="ko-KR" altLang="en-US" sz="1600" b="1" dirty="0">
                <a:latin typeface="+mj-ea"/>
                <a:ea typeface="+mj-ea"/>
              </a:rPr>
              <a:t>제</a:t>
            </a:r>
            <a:r>
              <a:rPr lang="en-US" altLang="ko-KR" sz="1600" b="1" dirty="0">
                <a:latin typeface="+mj-ea"/>
                <a:ea typeface="+mj-ea"/>
              </a:rPr>
              <a:t>5</a:t>
            </a:r>
            <a:r>
              <a:rPr lang="ko-KR" altLang="en-US" sz="1600" b="1" dirty="0">
                <a:latin typeface="+mj-ea"/>
                <a:ea typeface="+mj-ea"/>
              </a:rPr>
              <a:t>세대 컴퓨터 프로젝트</a:t>
            </a:r>
            <a:r>
              <a:rPr lang="en-US" altLang="ko-KR" sz="1600" dirty="0">
                <a:latin typeface="+mj-ea"/>
                <a:ea typeface="+mj-ea"/>
              </a:rPr>
              <a:t>(1982):</a:t>
            </a:r>
            <a:r>
              <a:rPr lang="ko-KR" altLang="en-US" sz="1600" dirty="0">
                <a:latin typeface="+mj-ea"/>
                <a:ea typeface="+mj-ea"/>
              </a:rPr>
              <a:t> </a:t>
            </a:r>
            <a:r>
              <a:rPr lang="en-US" altLang="ko-KR" sz="1600" dirty="0">
                <a:latin typeface="+mj-ea"/>
                <a:ea typeface="+mj-ea"/>
              </a:rPr>
              <a:t>8</a:t>
            </a:r>
            <a:r>
              <a:rPr lang="ko-KR" altLang="en-US" sz="1600" dirty="0">
                <a:latin typeface="+mj-ea"/>
                <a:ea typeface="+mj-ea"/>
              </a:rPr>
              <a:t>억 </a:t>
            </a:r>
            <a:r>
              <a:rPr lang="en-US" altLang="ko-KR" sz="1600" dirty="0">
                <a:latin typeface="+mj-ea"/>
                <a:ea typeface="+mj-ea"/>
              </a:rPr>
              <a:t>5</a:t>
            </a:r>
            <a:r>
              <a:rPr lang="ko-KR" altLang="en-US" sz="1600" dirty="0">
                <a:latin typeface="+mj-ea"/>
                <a:ea typeface="+mj-ea"/>
              </a:rPr>
              <a:t>천만 달러 지원 계획</a:t>
            </a:r>
            <a:r>
              <a:rPr lang="en-US" altLang="ko-KR" sz="1600" dirty="0">
                <a:latin typeface="+mj-ea"/>
                <a:ea typeface="+mj-ea"/>
              </a:rPr>
              <a:t> </a:t>
            </a:r>
          </a:p>
          <a:p>
            <a:pPr marL="628650" indent="-628650">
              <a:buNone/>
            </a:pPr>
            <a:r>
              <a:rPr lang="en-US" altLang="ko-KR" sz="1600" dirty="0">
                <a:latin typeface="+mj-ea"/>
                <a:ea typeface="+mj-ea"/>
              </a:rPr>
              <a:t>     2) </a:t>
            </a:r>
            <a:r>
              <a:rPr lang="ko-KR" altLang="en-US" sz="1600" dirty="0">
                <a:latin typeface="+mj-ea"/>
                <a:ea typeface="+mj-ea"/>
              </a:rPr>
              <a:t>미국</a:t>
            </a:r>
            <a:r>
              <a:rPr lang="en-US" altLang="ko-KR" sz="1600" dirty="0">
                <a:latin typeface="+mj-ea"/>
                <a:ea typeface="+mj-ea"/>
              </a:rPr>
              <a:t>: </a:t>
            </a:r>
            <a:r>
              <a:rPr lang="en-US" altLang="ko-KR" sz="1600" b="1" dirty="0">
                <a:latin typeface="+mj-ea"/>
                <a:ea typeface="+mj-ea"/>
              </a:rPr>
              <a:t>DARPA </a:t>
            </a:r>
            <a:r>
              <a:rPr lang="ko-KR" altLang="en-US" sz="1600" b="1" dirty="0">
                <a:latin typeface="+mj-ea"/>
                <a:ea typeface="+mj-ea"/>
              </a:rPr>
              <a:t>전략적</a:t>
            </a:r>
            <a:r>
              <a:rPr lang="en-US" altLang="ko-KR" sz="1600" b="1" dirty="0">
                <a:latin typeface="+mj-ea"/>
                <a:ea typeface="+mj-ea"/>
              </a:rPr>
              <a:t> </a:t>
            </a:r>
            <a:r>
              <a:rPr lang="ko-KR" altLang="en-US" sz="1600" b="1" dirty="0">
                <a:latin typeface="+mj-ea"/>
                <a:ea typeface="+mj-ea"/>
              </a:rPr>
              <a:t>컴퓨팅 이니셔티브</a:t>
            </a:r>
            <a:r>
              <a:rPr lang="en-US" altLang="ko-KR" sz="1600" dirty="0">
                <a:latin typeface="+mj-ea"/>
                <a:ea typeface="+mj-ea"/>
              </a:rPr>
              <a:t>(1983-1993)</a:t>
            </a:r>
            <a:r>
              <a:rPr lang="ko-KR" altLang="en-US" sz="1600" dirty="0">
                <a:latin typeface="+mj-ea"/>
                <a:ea typeface="+mj-ea"/>
              </a:rPr>
              <a:t>에</a:t>
            </a:r>
            <a:r>
              <a:rPr lang="en-US" altLang="ko-KR" sz="1600" dirty="0">
                <a:latin typeface="+mj-ea"/>
                <a:ea typeface="+mj-ea"/>
              </a:rPr>
              <a:t> 10</a:t>
            </a:r>
            <a:r>
              <a:rPr lang="ko-KR" altLang="en-US" sz="1600" dirty="0">
                <a:latin typeface="+mj-ea"/>
                <a:ea typeface="+mj-ea"/>
              </a:rPr>
              <a:t>억 달러 지출</a:t>
            </a:r>
            <a:endParaRPr lang="en-US" altLang="ko-KR" sz="1600" dirty="0">
              <a:latin typeface="+mj-ea"/>
              <a:ea typeface="+mj-ea"/>
            </a:endParaRPr>
          </a:p>
          <a:p>
            <a:pPr marL="628650" indent="-628650">
              <a:buNone/>
            </a:pPr>
            <a:r>
              <a:rPr lang="en-US" altLang="ko-KR" sz="1600" dirty="0">
                <a:latin typeface="+mj-ea"/>
                <a:ea typeface="+mj-ea"/>
              </a:rPr>
              <a:t>        ① Cyc </a:t>
            </a:r>
            <a:r>
              <a:rPr lang="ko-KR" altLang="en-US" sz="1600" dirty="0">
                <a:latin typeface="+mj-ea"/>
                <a:ea typeface="+mj-ea"/>
              </a:rPr>
              <a:t>프로젝트</a:t>
            </a:r>
            <a:r>
              <a:rPr lang="en-US" altLang="ko-KR" sz="1600" dirty="0">
                <a:latin typeface="+mj-ea"/>
                <a:ea typeface="+mj-ea"/>
              </a:rPr>
              <a:t> – </a:t>
            </a:r>
            <a:r>
              <a:rPr lang="ko-KR" altLang="en-US" sz="1600" dirty="0">
                <a:latin typeface="+mj-ea"/>
                <a:ea typeface="+mj-ea"/>
              </a:rPr>
              <a:t>모든 상식을 기계에 주입 시도</a:t>
            </a:r>
            <a:r>
              <a:rPr lang="en-US" altLang="ko-KR" sz="1600" dirty="0">
                <a:latin typeface="+mj-ea"/>
                <a:ea typeface="+mj-ea"/>
              </a:rPr>
              <a:t>; </a:t>
            </a:r>
          </a:p>
          <a:p>
            <a:pPr marL="628650" indent="-628650">
              <a:buNone/>
            </a:pPr>
            <a:r>
              <a:rPr lang="en-US" altLang="ko-KR" sz="1600" dirty="0">
                <a:latin typeface="+mj-ea"/>
                <a:ea typeface="+mj-ea"/>
              </a:rPr>
              <a:t>            ⓐ</a:t>
            </a:r>
            <a:r>
              <a:rPr lang="ko-KR" altLang="en-US" sz="1600" dirty="0">
                <a:latin typeface="+mj-ea"/>
                <a:ea typeface="+mj-ea"/>
              </a:rPr>
              <a:t>배경</a:t>
            </a:r>
            <a:r>
              <a:rPr lang="en-US" altLang="ko-KR" sz="1600" dirty="0">
                <a:latin typeface="+mj-ea"/>
                <a:ea typeface="+mj-ea"/>
              </a:rPr>
              <a:t>: </a:t>
            </a:r>
            <a:r>
              <a:rPr lang="ko-KR" altLang="en-US" sz="1600" dirty="0">
                <a:latin typeface="+mj-ea"/>
                <a:ea typeface="+mj-ea"/>
              </a:rPr>
              <a:t>일본의 인공지능 연구를 미국이 뛰어넘어야 한다는 국가적 경쟁 목표</a:t>
            </a:r>
            <a:endParaRPr lang="en-US" altLang="ko-KR" sz="1600" dirty="0">
              <a:latin typeface="+mj-ea"/>
              <a:ea typeface="+mj-ea"/>
            </a:endParaRPr>
          </a:p>
          <a:p>
            <a:pPr marL="2513013" indent="-2513013">
              <a:buNone/>
            </a:pPr>
            <a:r>
              <a:rPr lang="en-US" altLang="ko-KR" sz="1600" dirty="0">
                <a:latin typeface="+mj-ea"/>
                <a:ea typeface="+mj-ea"/>
              </a:rPr>
              <a:t>            ⓑ </a:t>
            </a:r>
            <a:r>
              <a:rPr lang="ko-KR" altLang="en-US" sz="1600" b="1" dirty="0">
                <a:latin typeface="+mj-ea"/>
                <a:ea typeface="+mj-ea"/>
              </a:rPr>
              <a:t>국가협동연구법</a:t>
            </a:r>
            <a:r>
              <a:rPr lang="ko-KR" altLang="en-US" sz="1600" dirty="0">
                <a:latin typeface="+mj-ea"/>
                <a:ea typeface="+mj-ea"/>
              </a:rPr>
              <a:t> 입법 컨소시엄 소속 </a:t>
            </a:r>
            <a:r>
              <a:rPr lang="en-US" altLang="ko-KR" sz="1600" dirty="0">
                <a:latin typeface="+mj-ea"/>
                <a:ea typeface="+mj-ea"/>
              </a:rPr>
              <a:t>‘</a:t>
            </a:r>
            <a:r>
              <a:rPr lang="ko-KR" altLang="en-US" sz="1600" dirty="0">
                <a:latin typeface="+mj-ea"/>
                <a:ea typeface="+mj-ea"/>
              </a:rPr>
              <a:t>대기업간 담합</a:t>
            </a:r>
            <a:r>
              <a:rPr lang="en-US" altLang="ko-KR" sz="1600" dirty="0">
                <a:latin typeface="+mj-ea"/>
                <a:ea typeface="+mj-ea"/>
              </a:rPr>
              <a:t>’</a:t>
            </a:r>
            <a:r>
              <a:rPr lang="ko-KR" altLang="en-US" sz="1600" dirty="0">
                <a:latin typeface="+mj-ea"/>
                <a:ea typeface="+mj-ea"/>
              </a:rPr>
              <a:t> 허용</a:t>
            </a:r>
            <a:r>
              <a:rPr lang="en-US" altLang="ko-KR" sz="1600" dirty="0">
                <a:latin typeface="+mj-ea"/>
                <a:ea typeface="+mj-ea"/>
              </a:rPr>
              <a:t>[</a:t>
            </a:r>
            <a:r>
              <a:rPr lang="ko-KR" altLang="en-US" sz="1600" b="1" dirty="0" err="1">
                <a:latin typeface="+mj-ea"/>
                <a:ea typeface="+mj-ea"/>
              </a:rPr>
              <a:t>반트러스트법</a:t>
            </a:r>
            <a:r>
              <a:rPr lang="en-US" altLang="ko-KR" sz="1600" b="1" dirty="0">
                <a:latin typeface="+mj-ea"/>
                <a:ea typeface="+mj-ea"/>
              </a:rPr>
              <a:t> </a:t>
            </a:r>
            <a:r>
              <a:rPr lang="ko-KR" altLang="en-US" sz="1600" b="1" dirty="0">
                <a:latin typeface="+mj-ea"/>
                <a:ea typeface="+mj-ea"/>
              </a:rPr>
              <a:t>예외 적용</a:t>
            </a:r>
            <a:r>
              <a:rPr lang="en-US" altLang="ko-KR" sz="1600" dirty="0">
                <a:latin typeface="+mj-ea"/>
                <a:ea typeface="+mj-ea"/>
              </a:rPr>
              <a:t>] </a:t>
            </a:r>
          </a:p>
          <a:p>
            <a:pPr marL="628650" indent="-628650">
              <a:buNone/>
            </a:pPr>
            <a:r>
              <a:rPr lang="ko-KR" altLang="en-US" sz="1600" dirty="0">
                <a:latin typeface="+mj-ea"/>
                <a:ea typeface="+mj-ea"/>
              </a:rPr>
              <a:t>     </a:t>
            </a:r>
            <a:r>
              <a:rPr lang="en-US" altLang="ko-KR" sz="1600" dirty="0">
                <a:latin typeface="+mj-ea"/>
                <a:ea typeface="+mj-ea"/>
              </a:rPr>
              <a:t>3) </a:t>
            </a:r>
            <a:r>
              <a:rPr lang="ko-KR" altLang="en-US" sz="1600" dirty="0">
                <a:latin typeface="+mj-ea"/>
                <a:ea typeface="+mj-ea"/>
              </a:rPr>
              <a:t>영국</a:t>
            </a:r>
            <a:r>
              <a:rPr lang="en-US" altLang="ko-KR" sz="1600" dirty="0">
                <a:latin typeface="+mj-ea"/>
                <a:ea typeface="+mj-ea"/>
              </a:rPr>
              <a:t>: </a:t>
            </a:r>
            <a:r>
              <a:rPr lang="ko-KR" altLang="en-US" sz="1600" b="1" dirty="0">
                <a:latin typeface="+mj-ea"/>
                <a:ea typeface="+mj-ea"/>
              </a:rPr>
              <a:t>알비</a:t>
            </a:r>
            <a:r>
              <a:rPr lang="en-US" altLang="ko-KR" sz="1600" b="1" dirty="0">
                <a:latin typeface="+mj-ea"/>
                <a:ea typeface="+mj-ea"/>
              </a:rPr>
              <a:t>(Alvey) </a:t>
            </a:r>
            <a:r>
              <a:rPr lang="ko-KR" altLang="en-US" sz="1600" b="1" dirty="0">
                <a:latin typeface="+mj-ea"/>
                <a:ea typeface="+mj-ea"/>
              </a:rPr>
              <a:t>프로젝트</a:t>
            </a:r>
            <a:r>
              <a:rPr lang="en-US" altLang="ko-KR" sz="1600" dirty="0">
                <a:latin typeface="+mj-ea"/>
                <a:ea typeface="+mj-ea"/>
              </a:rPr>
              <a:t>(1983-1987)</a:t>
            </a:r>
            <a:r>
              <a:rPr lang="ko-KR" altLang="en-US" sz="1600" dirty="0">
                <a:latin typeface="+mj-ea"/>
                <a:ea typeface="+mj-ea"/>
              </a:rPr>
              <a:t>에 </a:t>
            </a:r>
            <a:r>
              <a:rPr lang="en-US" altLang="ko-KR" sz="1600" dirty="0">
                <a:latin typeface="+mj-ea"/>
                <a:ea typeface="+mj-ea"/>
              </a:rPr>
              <a:t>3</a:t>
            </a:r>
            <a:r>
              <a:rPr lang="ko-KR" altLang="en-US" sz="1600" dirty="0">
                <a:latin typeface="+mj-ea"/>
                <a:ea typeface="+mj-ea"/>
              </a:rPr>
              <a:t>억</a:t>
            </a:r>
            <a:r>
              <a:rPr lang="en-US" altLang="ko-KR" sz="1600" dirty="0">
                <a:latin typeface="+mj-ea"/>
                <a:ea typeface="+mj-ea"/>
              </a:rPr>
              <a:t>5</a:t>
            </a:r>
            <a:r>
              <a:rPr lang="ko-KR" altLang="en-US" sz="1600" dirty="0">
                <a:latin typeface="+mj-ea"/>
                <a:ea typeface="+mj-ea"/>
              </a:rPr>
              <a:t>천만 달러 투자</a:t>
            </a:r>
            <a:endParaRPr lang="en-US" altLang="ko-KR" sz="1600" dirty="0">
              <a:latin typeface="+mj-ea"/>
              <a:ea typeface="+mj-ea"/>
            </a:endParaRPr>
          </a:p>
          <a:p>
            <a:pPr marL="628650" indent="-628650">
              <a:buNone/>
            </a:pPr>
            <a:endParaRPr lang="en-US" altLang="ko-KR" sz="1600" dirty="0">
              <a:latin typeface="+mj-ea"/>
              <a:ea typeface="+mj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1FF043E-0E4C-40BE-B096-16410F7B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94667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5</a:t>
            </a:r>
            <a:r>
              <a:rPr lang="ko-KR" altLang="en-US" sz="2800" dirty="0"/>
              <a:t>장 인공지능이 시장과 정부에 초래할 파장과 대응책은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1.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디지털 경제의 주요 특징들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57829"/>
            <a:ext cx="9603275" cy="4693496"/>
          </a:xfrm>
        </p:spPr>
        <p:txBody>
          <a:bodyPr>
            <a:normAutofit/>
          </a:bodyPr>
          <a:lstStyle/>
          <a:p>
            <a:pPr marL="1077913" indent="-1077913">
              <a:buNone/>
            </a:pPr>
            <a:r>
              <a:rPr lang="en-US" altLang="ko-KR" dirty="0">
                <a:solidFill>
                  <a:srgbClr val="C00000"/>
                </a:solidFill>
                <a:latin typeface="+mj-lt"/>
                <a:ea typeface="맑은 고딕" panose="020B0503020000020004" pitchFamily="50" charset="-127"/>
              </a:rPr>
              <a:t>5.1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디지털 경제의 주요 특징들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77913" indent="-107791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en-US" altLang="ko-KR" sz="1600" dirty="0">
                <a:latin typeface="+mn-ea"/>
              </a:rPr>
              <a:t>1) </a:t>
            </a:r>
            <a:r>
              <a:rPr lang="ko-KR" altLang="en-US" sz="1600" dirty="0">
                <a:latin typeface="+mn-ea"/>
              </a:rPr>
              <a:t>디지털화의 시장에의 파장에 대한 예상</a:t>
            </a:r>
            <a:endParaRPr lang="en-US" altLang="ko-KR" sz="1600" dirty="0">
              <a:latin typeface="+mn-ea"/>
            </a:endParaRPr>
          </a:p>
          <a:p>
            <a:pPr marL="989013" indent="-989013">
              <a:buNone/>
            </a:pPr>
            <a:r>
              <a:rPr lang="en-US" altLang="ko-KR" sz="1600" dirty="0">
                <a:latin typeface="+mn-ea"/>
              </a:rPr>
              <a:t>         </a:t>
            </a:r>
            <a:r>
              <a:rPr lang="ko-KR" altLang="ko-KR" sz="1600" dirty="0">
                <a:latin typeface="+mn-ea"/>
              </a:rPr>
              <a:t>①</a:t>
            </a:r>
            <a:r>
              <a:rPr lang="en-US" altLang="ko-KR" sz="1600" dirty="0">
                <a:latin typeface="+mn-ea"/>
              </a:rPr>
              <a:t> </a:t>
            </a:r>
            <a:r>
              <a:rPr lang="ko-KR" altLang="en-US" sz="1600" dirty="0">
                <a:latin typeface="+mn-ea"/>
              </a:rPr>
              <a:t>게임 </a:t>
            </a:r>
            <a:r>
              <a:rPr lang="ko-KR" altLang="en-US" sz="1600" dirty="0" err="1">
                <a:latin typeface="+mn-ea"/>
              </a:rPr>
              <a:t>체인저</a:t>
            </a:r>
            <a:r>
              <a:rPr lang="en-US" altLang="ko-KR" sz="1600" dirty="0">
                <a:latin typeface="+mn-ea"/>
              </a:rPr>
              <a:t>(game changer)</a:t>
            </a:r>
            <a:r>
              <a:rPr lang="ko-KR" altLang="en-US" sz="1600" dirty="0">
                <a:latin typeface="+mn-ea"/>
              </a:rPr>
              <a:t>가 될 것이다</a:t>
            </a:r>
            <a:r>
              <a:rPr lang="en-US" altLang="ko-KR" sz="1600" dirty="0">
                <a:latin typeface="+mn-ea"/>
              </a:rPr>
              <a:t>.</a:t>
            </a:r>
          </a:p>
          <a:p>
            <a:pPr marL="989013" indent="-989013">
              <a:buNone/>
            </a:pPr>
            <a:r>
              <a:rPr lang="en-US" altLang="ko-KR" sz="1600" dirty="0">
                <a:latin typeface="+mn-ea"/>
              </a:rPr>
              <a:t>         ② </a:t>
            </a:r>
            <a:r>
              <a:rPr lang="ko-KR" altLang="en-US" sz="1600" dirty="0">
                <a:latin typeface="+mn-ea"/>
              </a:rPr>
              <a:t>경쟁촉진과 산업집중 심화가 동시에 발생할 것이므로 적절한 대응이 더 어려워질 것이다</a:t>
            </a:r>
            <a:r>
              <a:rPr lang="en-US" altLang="ko-KR" sz="1600" dirty="0">
                <a:latin typeface="+mn-ea"/>
              </a:rPr>
              <a:t>.</a:t>
            </a:r>
          </a:p>
          <a:p>
            <a:pPr marL="989013" indent="-989013">
              <a:buNone/>
            </a:pPr>
            <a:r>
              <a:rPr lang="en-US" altLang="ko-KR" sz="1600" dirty="0">
                <a:latin typeface="+mn-ea"/>
              </a:rPr>
              <a:t>     2) </a:t>
            </a:r>
            <a:r>
              <a:rPr lang="ko-KR" altLang="en-US" sz="1600" dirty="0">
                <a:latin typeface="+mn-ea"/>
              </a:rPr>
              <a:t>디지털화와 알고리즘의 광범위한 사용의 특징들</a:t>
            </a:r>
            <a:endParaRPr lang="en-US" altLang="ko-KR" sz="1600" dirty="0">
              <a:latin typeface="+mn-ea"/>
            </a:endParaRPr>
          </a:p>
          <a:p>
            <a:pPr marL="989013" indent="-989013">
              <a:buNone/>
            </a:pPr>
            <a:r>
              <a:rPr lang="en-US" altLang="ko-KR" sz="1600" dirty="0">
                <a:latin typeface="+mn-ea"/>
              </a:rPr>
              <a:t>        ① </a:t>
            </a:r>
            <a:r>
              <a:rPr lang="ko-KR" altLang="en-US" sz="1600" dirty="0">
                <a:latin typeface="+mn-ea"/>
              </a:rPr>
              <a:t>디지털 기술과 인터넷은 </a:t>
            </a:r>
            <a:r>
              <a:rPr lang="ko-KR" altLang="en-US" sz="1600" b="1" dirty="0">
                <a:latin typeface="+mn-ea"/>
              </a:rPr>
              <a:t>진입장벽을 낮추나</a:t>
            </a:r>
            <a:r>
              <a:rPr lang="en-US" altLang="ko-KR" sz="1600" b="1" dirty="0">
                <a:latin typeface="+mn-ea"/>
              </a:rPr>
              <a:t>,</a:t>
            </a:r>
            <a:r>
              <a:rPr lang="ko-KR" altLang="en-US" sz="1600" b="1" dirty="0">
                <a:latin typeface="+mn-ea"/>
              </a:rPr>
              <a:t> </a:t>
            </a:r>
            <a:r>
              <a:rPr lang="ko-KR" altLang="en-US" sz="1600" b="1" dirty="0">
                <a:effectLst/>
                <a:latin typeface="+mn-ea"/>
                <a:cs typeface="Times New Roman" panose="02020603050405020304" pitchFamily="18" charset="0"/>
              </a:rPr>
              <a:t>시장구조를 보다 경쟁적으로 바</a:t>
            </a:r>
            <a:r>
              <a:rPr lang="ko-KR" altLang="en-US" sz="1600" b="1" dirty="0">
                <a:latin typeface="+mn-ea"/>
                <a:cs typeface="Times New Roman" panose="02020603050405020304" pitchFamily="18" charset="0"/>
              </a:rPr>
              <a:t>꾸지 못했다</a:t>
            </a:r>
            <a:r>
              <a:rPr lang="en-US" altLang="ko-KR" sz="1600" b="1" dirty="0">
                <a:latin typeface="+mn-ea"/>
                <a:cs typeface="Times New Roman" panose="02020603050405020304" pitchFamily="18" charset="0"/>
              </a:rPr>
              <a:t>.</a:t>
            </a:r>
          </a:p>
          <a:p>
            <a:pPr marL="989013" indent="-989013"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② </a:t>
            </a:r>
            <a:r>
              <a:rPr lang="ko-KR" altLang="en-US" sz="1600" dirty="0">
                <a:latin typeface="+mn-ea"/>
                <a:cs typeface="Times New Roman" panose="02020603050405020304" pitchFamily="18" charset="0"/>
              </a:rPr>
              <a:t>비즈니스 모델이 급격히 플랫폼화하고 있고</a:t>
            </a: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,</a:t>
            </a:r>
            <a:r>
              <a:rPr lang="ko-KR" altLang="en-US" sz="16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600" b="1" dirty="0">
                <a:latin typeface="+mn-ea"/>
                <a:cs typeface="Times New Roman" panose="02020603050405020304" pitchFamily="18" charset="0"/>
              </a:rPr>
              <a:t>플랫폼은</a:t>
            </a:r>
            <a:r>
              <a:rPr lang="ko-KR" altLang="ko-KR" sz="1600" b="1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ko-KR" sz="1600" b="1" dirty="0">
                <a:effectLst/>
                <a:latin typeface="+mn-ea"/>
                <a:cs typeface="Times New Roman" panose="02020603050405020304" pitchFamily="18" charset="0"/>
              </a:rPr>
              <a:t>‘</a:t>
            </a:r>
            <a:r>
              <a:rPr lang="ko-KR" altLang="ko-KR" sz="1600" b="1" dirty="0">
                <a:effectLst/>
                <a:latin typeface="+mn-ea"/>
                <a:cs typeface="Times New Roman" panose="02020603050405020304" pitchFamily="18" charset="0"/>
              </a:rPr>
              <a:t>양면시장</a:t>
            </a:r>
            <a:r>
              <a:rPr lang="en-US" altLang="ko-KR" sz="1600" b="1" dirty="0">
                <a:effectLst/>
                <a:latin typeface="+mn-ea"/>
                <a:cs typeface="Times New Roman" panose="02020603050405020304" pitchFamily="18" charset="0"/>
              </a:rPr>
              <a:t>(</a:t>
            </a:r>
            <a:r>
              <a:rPr lang="en-US" altLang="ko-KR" sz="1600" b="1" dirty="0">
                <a:latin typeface="+mn-ea"/>
                <a:cs typeface="Times New Roman" panose="02020603050405020304" pitchFamily="18" charset="0"/>
              </a:rPr>
              <a:t>double-sided</a:t>
            </a:r>
            <a:r>
              <a:rPr lang="ko-KR" altLang="en-US" sz="1600" b="1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ko-KR" sz="1600" b="1" dirty="0">
                <a:latin typeface="+mn-ea"/>
                <a:cs typeface="Times New Roman" panose="02020603050405020304" pitchFamily="18" charset="0"/>
              </a:rPr>
              <a:t>market)</a:t>
            </a:r>
            <a:r>
              <a:rPr lang="en-US" altLang="ko-KR" sz="1600" b="1" dirty="0">
                <a:effectLst/>
                <a:latin typeface="+mn-ea"/>
                <a:cs typeface="Times New Roman" panose="02020603050405020304" pitchFamily="18" charset="0"/>
              </a:rPr>
              <a:t>’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이다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 </a:t>
            </a:r>
            <a:endParaRPr lang="en-US" altLang="ko-KR" sz="1600" dirty="0">
              <a:latin typeface="+mn-ea"/>
            </a:endParaRPr>
          </a:p>
          <a:p>
            <a:pPr marL="1169988" indent="-1169988">
              <a:buNone/>
            </a:pPr>
            <a:r>
              <a:rPr lang="en-US" altLang="ko-KR" sz="1600" dirty="0">
                <a:latin typeface="+mn-ea"/>
              </a:rPr>
              <a:t>           </a:t>
            </a: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ⓐ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기업성장이 전적으로 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‘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수요 측면 규모의 경제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’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인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ko-KR" sz="1600" b="1" dirty="0">
                <a:effectLst/>
                <a:latin typeface="+mn-ea"/>
                <a:cs typeface="Times New Roman" panose="02020603050405020304" pitchFamily="18" charset="0"/>
              </a:rPr>
              <a:t>‘</a:t>
            </a:r>
            <a:r>
              <a:rPr lang="ko-KR" altLang="ko-KR" sz="1600" b="1" dirty="0">
                <a:effectLst/>
                <a:latin typeface="+mn-ea"/>
                <a:cs typeface="Times New Roman" panose="02020603050405020304" pitchFamily="18" charset="0"/>
              </a:rPr>
              <a:t>직 〮간접 네트워크 효과</a:t>
            </a:r>
            <a:r>
              <a:rPr lang="en-US" altLang="ko-KR" sz="1600" b="1" dirty="0">
                <a:effectLst/>
                <a:latin typeface="+mn-ea"/>
                <a:cs typeface="Times New Roman" panose="02020603050405020304" pitchFamily="18" charset="0"/>
              </a:rPr>
              <a:t>’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에 달려 있다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 </a:t>
            </a:r>
          </a:p>
          <a:p>
            <a:pPr marL="1254125" indent="-1254125"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       - </a:t>
            </a:r>
            <a:r>
              <a:rPr lang="ko-KR" altLang="en-US" sz="1600" b="1" dirty="0">
                <a:latin typeface="+mn-ea"/>
                <a:cs typeface="Times New Roman" panose="02020603050405020304" pitchFamily="18" charset="0"/>
              </a:rPr>
              <a:t>직접네트워크효과</a:t>
            </a:r>
            <a:r>
              <a:rPr lang="en-US" altLang="ko-KR" sz="1600" b="1" dirty="0">
                <a:latin typeface="+mn-ea"/>
                <a:cs typeface="Times New Roman" panose="02020603050405020304" pitchFamily="18" charset="0"/>
              </a:rPr>
              <a:t>(direct network effects)</a:t>
            </a: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: </a:t>
            </a:r>
            <a:r>
              <a:rPr lang="ko-KR" altLang="en-US" sz="1600" dirty="0">
                <a:latin typeface="+mn-ea"/>
                <a:cs typeface="Times New Roman" panose="02020603050405020304" pitchFamily="18" charset="0"/>
              </a:rPr>
              <a:t>전환비용으로 인한 </a:t>
            </a:r>
            <a:r>
              <a:rPr lang="ko-KR" altLang="en-US" sz="1600" b="1" dirty="0">
                <a:latin typeface="+mn-ea"/>
                <a:cs typeface="Times New Roman" panose="02020603050405020304" pitchFamily="18" charset="0"/>
              </a:rPr>
              <a:t>진입장벽</a:t>
            </a:r>
            <a:r>
              <a:rPr lang="ko-KR" altLang="en-US" sz="1600" dirty="0">
                <a:latin typeface="+mn-ea"/>
                <a:cs typeface="Times New Roman" panose="02020603050405020304" pitchFamily="18" charset="0"/>
              </a:rPr>
              <a:t> 가능성</a:t>
            </a:r>
            <a:endParaRPr lang="en-US" altLang="ko-KR" sz="1600" dirty="0">
              <a:latin typeface="+mn-ea"/>
              <a:cs typeface="Times New Roman" panose="02020603050405020304" pitchFamily="18" charset="0"/>
            </a:endParaRPr>
          </a:p>
          <a:p>
            <a:pPr marL="1343025" indent="-1343025"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         〮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한 소비자 사용 플랫폼을 다른 소비자들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이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많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이 사용할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수록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,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소비자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들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의 가치가 커진다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 </a:t>
            </a:r>
          </a:p>
          <a:p>
            <a:pPr marL="1077913" indent="-1077913">
              <a:buNone/>
            </a:pPr>
            <a:endParaRPr lang="en-US" altLang="ko-KR" sz="1600" dirty="0">
              <a:latin typeface="+mn-ea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585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5</a:t>
            </a:r>
            <a:r>
              <a:rPr lang="ko-KR" altLang="en-US" sz="2800" dirty="0"/>
              <a:t>장 인공지능이 시장과 정부에 초래할 파장과 대응책은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1.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디지털 경제의 주요 특징들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57829"/>
            <a:ext cx="9603275" cy="4693496"/>
          </a:xfrm>
        </p:spPr>
        <p:txBody>
          <a:bodyPr>
            <a:normAutofit/>
          </a:bodyPr>
          <a:lstStyle/>
          <a:p>
            <a:pPr marL="1254125" indent="-1254125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</a:t>
            </a: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- </a:t>
            </a:r>
            <a:r>
              <a:rPr lang="ko-KR" altLang="en-US" sz="1600" b="1" dirty="0">
                <a:latin typeface="+mn-ea"/>
                <a:cs typeface="Times New Roman" panose="02020603050405020304" pitchFamily="18" charset="0"/>
              </a:rPr>
              <a:t>간접네트워크효과</a:t>
            </a: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(indirect network effects)=</a:t>
            </a:r>
            <a:r>
              <a:rPr lang="ko-KR" altLang="en-US" sz="1600" b="1" dirty="0">
                <a:latin typeface="+mn-ea"/>
                <a:cs typeface="Times New Roman" panose="02020603050405020304" pitchFamily="18" charset="0"/>
              </a:rPr>
              <a:t>양면시장효과</a:t>
            </a: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(double-sided market effects)</a:t>
            </a:r>
          </a:p>
          <a:p>
            <a:pPr marL="1343025" indent="-1343025"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       〮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플랫폼의 다른 측면에 소비자 수가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많아져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그 플랫폼 가입 소비자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의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가치가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커지는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효과</a:t>
            </a:r>
            <a:endParaRPr lang="en-US" altLang="ko-KR" sz="16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1343025" indent="-1343025"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           〮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플랫폼들은 소비자에게 무료 서비스를 하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고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광고를 팔아  수익성을 확보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하는 양면시장이다</a:t>
            </a: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.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</a:p>
          <a:p>
            <a:pPr marL="1520825" indent="-1520825"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   ⓑ </a:t>
            </a:r>
            <a:r>
              <a:rPr lang="ko-KR" altLang="ko-KR" sz="1600" b="1" dirty="0">
                <a:effectLst/>
                <a:latin typeface="+mn-ea"/>
                <a:cs typeface="Times New Roman" panose="02020603050405020304" pitchFamily="18" charset="0"/>
              </a:rPr>
              <a:t>양면시장에서는 가격만을 경쟁 지표로 사용</a:t>
            </a:r>
            <a:r>
              <a:rPr lang="ko-KR" altLang="en-US" sz="1600" b="1" dirty="0">
                <a:effectLst/>
                <a:latin typeface="+mn-ea"/>
                <a:cs typeface="Times New Roman" panose="02020603050405020304" pitchFamily="18" charset="0"/>
              </a:rPr>
              <a:t>하면</a:t>
            </a:r>
            <a:r>
              <a:rPr lang="ko-KR" altLang="ko-KR" sz="1600" b="1" dirty="0">
                <a:effectLst/>
                <a:latin typeface="+mn-ea"/>
                <a:cs typeface="Times New Roman" panose="02020603050405020304" pitchFamily="18" charset="0"/>
              </a:rPr>
              <a:t> 경쟁제한성에 대한 충분한 검토가 어렵다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 </a:t>
            </a:r>
            <a:endParaRPr lang="en-US" altLang="ko-KR" sz="1600" dirty="0">
              <a:latin typeface="+mn-ea"/>
              <a:cs typeface="Times New Roman" panose="02020603050405020304" pitchFamily="18" charset="0"/>
            </a:endParaRPr>
          </a:p>
          <a:p>
            <a:pPr marL="1520825" indent="-1520825"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 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③ </a:t>
            </a:r>
            <a:r>
              <a:rPr lang="ko-KR" altLang="en-US" sz="1600" b="1" dirty="0">
                <a:effectLst/>
                <a:latin typeface="+mn-ea"/>
                <a:cs typeface="Times New Roman" panose="02020603050405020304" pitchFamily="18" charset="0"/>
              </a:rPr>
              <a:t>빅데이터 세트가 경쟁에 심각한 영향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을 미친다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</a:t>
            </a:r>
          </a:p>
          <a:p>
            <a:pPr marL="1073150" indent="-1073150"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   ⓐ </a:t>
            </a:r>
            <a:r>
              <a:rPr lang="ko-KR" altLang="en-US" sz="1600" dirty="0">
                <a:latin typeface="+mn-ea"/>
                <a:cs typeface="Times New Roman" panose="02020603050405020304" pitchFamily="18" charset="0"/>
              </a:rPr>
              <a:t>빅데이터는 </a:t>
            </a: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AI </a:t>
            </a:r>
            <a:r>
              <a:rPr lang="ko-KR" altLang="en-US" sz="1600" dirty="0">
                <a:latin typeface="+mn-ea"/>
                <a:cs typeface="Times New Roman" panose="02020603050405020304" pitchFamily="18" charset="0"/>
              </a:rPr>
              <a:t>시스템 제작</a:t>
            </a: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en-US" sz="1600" dirty="0">
                <a:latin typeface="+mn-ea"/>
                <a:cs typeface="Times New Roman" panose="02020603050405020304" pitchFamily="18" charset="0"/>
              </a:rPr>
              <a:t>이용 기업과 이용자에게 </a:t>
            </a:r>
            <a:r>
              <a:rPr lang="ko-KR" altLang="en-US" sz="1600" b="1" dirty="0">
                <a:latin typeface="+mn-ea"/>
                <a:cs typeface="Times New Roman" panose="02020603050405020304" pitchFamily="18" charset="0"/>
              </a:rPr>
              <a:t>필수투입</a:t>
            </a:r>
            <a:r>
              <a:rPr lang="en-US" altLang="ko-KR" sz="1600" b="1" dirty="0">
                <a:latin typeface="+mn-ea"/>
                <a:cs typeface="Times New Roman" panose="02020603050405020304" pitchFamily="18" charset="0"/>
              </a:rPr>
              <a:t>(essential</a:t>
            </a:r>
            <a:r>
              <a:rPr lang="ko-KR" altLang="en-US" sz="1600" b="1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ko-KR" sz="1600" b="1" dirty="0">
                <a:latin typeface="+mn-ea"/>
                <a:cs typeface="Times New Roman" panose="02020603050405020304" pitchFamily="18" charset="0"/>
              </a:rPr>
              <a:t>input)</a:t>
            </a:r>
            <a:r>
              <a:rPr lang="ko-KR" altLang="en-US" sz="1600" dirty="0">
                <a:latin typeface="+mn-ea"/>
                <a:cs typeface="Times New Roman" panose="02020603050405020304" pitchFamily="18" charset="0"/>
              </a:rPr>
              <a:t>이다</a:t>
            </a: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.</a:t>
            </a:r>
          </a:p>
          <a:p>
            <a:pPr marL="1073150" indent="-1073150">
              <a:buNone/>
            </a:pP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          ⓑ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신규 </a:t>
            </a:r>
            <a:r>
              <a:rPr lang="ko-KR" altLang="en-US" sz="1600" dirty="0">
                <a:latin typeface="+mn-ea"/>
                <a:cs typeface="Times New Roman" panose="02020603050405020304" pitchFamily="18" charset="0"/>
              </a:rPr>
              <a:t>기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업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진입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시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기존 기업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대비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,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빅데이터 사용</a:t>
            </a:r>
            <a:r>
              <a:rPr lang="ko-KR" altLang="en-US" sz="1600" dirty="0">
                <a:latin typeface="+mn-ea"/>
                <a:cs typeface="Times New Roman" panose="02020603050405020304" pitchFamily="18" charset="0"/>
              </a:rPr>
              <a:t>이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너무 어려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우면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ko-KR" sz="1600" b="1" dirty="0">
                <a:effectLst/>
                <a:latin typeface="+mn-ea"/>
                <a:cs typeface="Times New Roman" panose="02020603050405020304" pitchFamily="18" charset="0"/>
              </a:rPr>
              <a:t>심각한 진입장벽</a:t>
            </a:r>
            <a:r>
              <a:rPr lang="ko-KR" altLang="en-US" sz="1600" b="1" dirty="0">
                <a:effectLst/>
                <a:latin typeface="+mn-ea"/>
                <a:cs typeface="Times New Roman" panose="02020603050405020304" pitchFamily="18" charset="0"/>
              </a:rPr>
              <a:t>이 된</a:t>
            </a:r>
            <a:r>
              <a:rPr lang="ko-KR" altLang="ko-KR" sz="1600" b="1" dirty="0">
                <a:effectLst/>
                <a:latin typeface="+mn-ea"/>
                <a:cs typeface="Times New Roman" panose="02020603050405020304" pitchFamily="18" charset="0"/>
              </a:rPr>
              <a:t>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 </a:t>
            </a:r>
          </a:p>
          <a:p>
            <a:pPr marL="1073150" indent="-1073150"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   ⓒ </a:t>
            </a:r>
            <a:r>
              <a:rPr lang="ko-KR" altLang="ko-KR" sz="1600" b="1" dirty="0">
                <a:effectLst/>
                <a:latin typeface="+mn-ea"/>
                <a:cs typeface="Times New Roman" panose="02020603050405020304" pitchFamily="18" charset="0"/>
              </a:rPr>
              <a:t>데이터 이동성</a:t>
            </a:r>
            <a:r>
              <a:rPr lang="en-US" altLang="ko-KR" sz="1600" b="1" dirty="0">
                <a:effectLst/>
                <a:latin typeface="+mn-ea"/>
                <a:cs typeface="Times New Roman" panose="02020603050405020304" pitchFamily="18" charset="0"/>
              </a:rPr>
              <a:t>(data portability)</a:t>
            </a:r>
            <a:r>
              <a:rPr lang="ko-KR" altLang="ko-KR" sz="1600" b="1" dirty="0">
                <a:effectLst/>
                <a:latin typeface="+mn-ea"/>
                <a:cs typeface="Times New Roman" panose="02020603050405020304" pitchFamily="18" charset="0"/>
              </a:rPr>
              <a:t> 보장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이 핵심 이슈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이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 </a:t>
            </a:r>
          </a:p>
          <a:p>
            <a:pPr marL="1073150" indent="-1073150"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       - 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그러나 데이터 이동성만으로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는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진입기업들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의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필수적 빅데이터 접근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이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어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렵다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  </a:t>
            </a:r>
          </a:p>
          <a:p>
            <a:pPr marL="1520825" indent="-1520825">
              <a:buNone/>
            </a:pPr>
            <a:endParaRPr lang="en-US" altLang="ko-KR" sz="1600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0294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5</a:t>
            </a:r>
            <a:r>
              <a:rPr lang="ko-KR" altLang="en-US" sz="2800" dirty="0"/>
              <a:t>장 인공지능이 시장과 정부에 초래할 파장과 대응책은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2.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인공지능화로 인한 시장 효율성 증가와 경쟁 촉진 효과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57829"/>
            <a:ext cx="9603275" cy="4693496"/>
          </a:xfrm>
        </p:spPr>
        <p:txBody>
          <a:bodyPr>
            <a:normAutofit/>
          </a:bodyPr>
          <a:lstStyle/>
          <a:p>
            <a:pPr marL="1254125" indent="-1254125">
              <a:buNone/>
            </a:pPr>
            <a:r>
              <a:rPr lang="en-US" altLang="ko-KR" dirty="0">
                <a:solidFill>
                  <a:srgbClr val="FF0000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2.1 </a:t>
            </a:r>
            <a:r>
              <a:rPr lang="ko-KR" altLang="en-US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수요</a:t>
            </a:r>
            <a:r>
              <a:rPr lang="en-US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측면에서의 효율성 증진 효과</a:t>
            </a:r>
            <a:endParaRPr lang="en-US" altLang="ko-KR" dirty="0"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627063" indent="-627063">
              <a:buNone/>
            </a:pP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    </a:t>
            </a: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1) </a:t>
            </a:r>
            <a:r>
              <a:rPr lang="ko-KR" altLang="en-US" sz="1600" dirty="0">
                <a:latin typeface="+mn-ea"/>
                <a:cs typeface="Times New Roman" panose="02020603050405020304" pitchFamily="18" charset="0"/>
              </a:rPr>
              <a:t>알고리즘이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정보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의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체계적 정리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이용</a:t>
            </a:r>
            <a:r>
              <a:rPr lang="ko-KR" altLang="en-US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가능성 확대로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소비자 의사결정을 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도와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효율성을 증진시킨다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627063" indent="-627063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</a:t>
            </a: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2) 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AI-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검색엔진들은 탐색비용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,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거래비용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정보 비대칭성을 감소시키는 품질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소비자 선호 등 비가격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(non-price)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경쟁 요인들에 대한 정보를 제공한다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 </a:t>
            </a:r>
          </a:p>
          <a:p>
            <a:pPr marL="625475" indent="-625475"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3) (</a:t>
            </a:r>
            <a:r>
              <a:rPr lang="ko-KR" altLang="en-US" sz="1600" dirty="0">
                <a:latin typeface="+mn-ea"/>
                <a:cs typeface="Times New Roman" panose="02020603050405020304" pitchFamily="18" charset="0"/>
              </a:rPr>
              <a:t>이론적으로</a:t>
            </a: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)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검색엔진들이 정보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량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을 증가시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킴은 물론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검색 결과를 중요도별로 분류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제시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해서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정보 품질을 향상시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킴으로써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소비자에게 가치를 제공할 수 있다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</a:p>
          <a:p>
            <a:pPr marL="627063" indent="-627063" algn="just" latinLnBrk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4)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알고리즘이 소비자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의 제품평가 능력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을 높여 기업들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이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가격만 아니라 품질로도 경쟁하도록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한다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</a:t>
            </a:r>
          </a:p>
          <a:p>
            <a:pPr marL="627063" indent="-627063" algn="just" latinLnBrk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5)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경쟁당국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이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알고리즘을 공급자간 협력과 담합 가격책정 색출수단으로 사용해서 기업들의 경쟁 회피와 독점화 노력을 무력화시킬 수 있다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</a:t>
            </a:r>
          </a:p>
          <a:p>
            <a:pPr marL="893763" indent="-893763">
              <a:buNone/>
            </a:pPr>
            <a:endParaRPr lang="en-US" altLang="ko-KR" sz="16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7709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5</a:t>
            </a:r>
            <a:r>
              <a:rPr lang="ko-KR" altLang="en-US" sz="2800" dirty="0"/>
              <a:t>장 인공지능이 시장과 정부에 초래할 파장과 대응책은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2.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인공지능화로 인한 시장 효율성 증가와 경쟁 촉진 효과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57829"/>
            <a:ext cx="9603275" cy="4693496"/>
          </a:xfrm>
        </p:spPr>
        <p:txBody>
          <a:bodyPr>
            <a:normAutofit/>
          </a:bodyPr>
          <a:lstStyle/>
          <a:p>
            <a:pPr marL="627063" indent="-6270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dirty="0">
                <a:solidFill>
                  <a:srgbClr val="FF0000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2.2 </a:t>
            </a:r>
            <a:r>
              <a:rPr lang="ko-KR" altLang="en-US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공급</a:t>
            </a:r>
            <a:r>
              <a:rPr lang="en-US" altLang="ko-KR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측면에서의 효율성 증진 효과</a:t>
            </a:r>
            <a:endParaRPr lang="en-US" altLang="ko-KR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627063" indent="-6270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1)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생산비용 절감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품질 개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선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즉각 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‘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시행과 피드백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(trials and feedback)’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방식 사업전략 사용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을 가능하게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하여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자원 이용을 최적화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한다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 </a:t>
            </a:r>
          </a:p>
          <a:p>
            <a:pPr marL="627063" indent="-6270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① “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고객이 앱으로 보험금을 청구한 후 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3</a:t>
            </a:r>
            <a:r>
              <a:rPr lang="ko-KR" altLang="ko-KR" sz="1600" dirty="0" err="1">
                <a:effectLst/>
                <a:latin typeface="+mn-ea"/>
                <a:cs typeface="Times New Roman" panose="02020603050405020304" pitchFamily="18" charset="0"/>
              </a:rPr>
              <a:t>초만에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보험금을 받았다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.”[</a:t>
            </a:r>
            <a:r>
              <a:rPr lang="en-US" altLang="ko-KR" sz="1600" i="1" dirty="0">
                <a:effectLst/>
                <a:latin typeface="+mn-ea"/>
                <a:cs typeface="Times New Roman" panose="02020603050405020304" pitchFamily="18" charset="0"/>
              </a:rPr>
              <a:t>Economist</a:t>
            </a: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]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endParaRPr lang="en-US" altLang="ko-KR" sz="16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625475" indent="-625475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solidFill>
                  <a:srgbClr val="000000"/>
                </a:solidFill>
                <a:latin typeface="+mn-ea"/>
                <a:cs typeface="굴림" panose="020B0600000101010101" pitchFamily="50" charset="-127"/>
              </a:rPr>
              <a:t>     2) </a:t>
            </a:r>
            <a:r>
              <a:rPr lang="ko-KR" altLang="ko-KR" sz="1600" b="1" dirty="0">
                <a:effectLst/>
                <a:latin typeface="+mn-ea"/>
                <a:cs typeface="Times New Roman" panose="02020603050405020304" pitchFamily="18" charset="0"/>
              </a:rPr>
              <a:t>동태적 가격책정</a:t>
            </a:r>
            <a:r>
              <a:rPr lang="en-US" altLang="ko-KR" sz="1600" b="1" dirty="0">
                <a:effectLst/>
                <a:latin typeface="+mn-ea"/>
                <a:cs typeface="Times New Roman" panose="02020603050405020304" pitchFamily="18" charset="0"/>
              </a:rPr>
              <a:t>(dynamic pricing)</a:t>
            </a:r>
            <a:r>
              <a:rPr lang="ko-KR" altLang="en-US" sz="1600" b="1" dirty="0">
                <a:effectLst/>
                <a:latin typeface="+mn-ea"/>
                <a:cs typeface="Times New Roman" panose="02020603050405020304" pitchFamily="18" charset="0"/>
              </a:rPr>
              <a:t>으로</a:t>
            </a:r>
            <a:r>
              <a:rPr lang="ko-KR" altLang="ko-KR" sz="1600" b="1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가격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의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ko-KR" sz="1600" dirty="0" err="1">
                <a:effectLst/>
                <a:latin typeface="+mn-ea"/>
                <a:cs typeface="Times New Roman" panose="02020603050405020304" pitchFamily="18" charset="0"/>
              </a:rPr>
              <a:t>즉각조정</a:t>
            </a:r>
            <a:r>
              <a:rPr lang="ko-KR" altLang="en-US" sz="1600" dirty="0" err="1">
                <a:effectLst/>
                <a:latin typeface="+mn-ea"/>
                <a:cs typeface="Times New Roman" panose="02020603050405020304" pitchFamily="18" charset="0"/>
              </a:rPr>
              <a:t>과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스톡이용가능성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설비용량 한계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경쟁자 가격 또는 수요 변동 요인 등 다양한 변수들을 고려해서 </a:t>
            </a:r>
            <a:r>
              <a:rPr lang="ko-KR" altLang="ko-KR" sz="1600" b="1" dirty="0">
                <a:effectLst/>
                <a:latin typeface="+mn-ea"/>
                <a:cs typeface="Times New Roman" panose="02020603050405020304" pitchFamily="18" charset="0"/>
              </a:rPr>
              <a:t>가격을 </a:t>
            </a:r>
            <a:r>
              <a:rPr lang="ko-KR" altLang="en-US" sz="1600" b="1" dirty="0">
                <a:effectLst/>
                <a:latin typeface="+mn-ea"/>
                <a:cs typeface="Times New Roman" panose="02020603050405020304" pitchFamily="18" charset="0"/>
              </a:rPr>
              <a:t>신속하게 </a:t>
            </a:r>
            <a:r>
              <a:rPr lang="ko-KR" altLang="ko-KR" sz="1600" b="1" dirty="0">
                <a:effectLst/>
                <a:latin typeface="+mn-ea"/>
                <a:cs typeface="Times New Roman" panose="02020603050405020304" pitchFamily="18" charset="0"/>
              </a:rPr>
              <a:t>최적화한다</a:t>
            </a:r>
            <a:r>
              <a:rPr lang="en-US" altLang="ko-KR" sz="1600" b="1" dirty="0">
                <a:effectLst/>
                <a:latin typeface="+mn-ea"/>
                <a:cs typeface="Times New Roman" panose="02020603050405020304" pitchFamily="18" charset="0"/>
              </a:rPr>
              <a:t>. </a:t>
            </a:r>
          </a:p>
          <a:p>
            <a:pPr marL="627063" indent="-6270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solidFill>
                  <a:srgbClr val="000000"/>
                </a:solidFill>
                <a:latin typeface="+mn-ea"/>
                <a:cs typeface="굴림" panose="020B0600000101010101" pitchFamily="50" charset="-127"/>
              </a:rPr>
              <a:t>     3)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기업들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혁신 압력에 직면하는 선순환 메커니즘을 격발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동태적 효율성을 촉진시킬 수 있다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 </a:t>
            </a:r>
          </a:p>
          <a:p>
            <a:pPr marL="627063" indent="-6270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    4)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알고리즘 이용 추적 기술들은 기업들이 표적광고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(target ads)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로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광고의 유효성을 높일 수 있게 한다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①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현 추세는 표적광고 비중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급격히 높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아져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전통적 광고시장의 정체 내지 축소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가 </a:t>
            </a:r>
            <a:r>
              <a:rPr lang="ko-KR" altLang="en-US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발생하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고 있다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en-US" altLang="ko-KR" sz="16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endParaRPr lang="ko-KR" altLang="ko-KR" sz="1600" dirty="0">
              <a:solidFill>
                <a:srgbClr val="000000"/>
              </a:solidFill>
              <a:effectLst/>
              <a:latin typeface="+mn-ea"/>
              <a:cs typeface="굴림" panose="020B0600000101010101" pitchFamily="50" charset="-127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68" y="17364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1515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5</a:t>
            </a:r>
            <a:r>
              <a:rPr lang="ko-KR" altLang="en-US" sz="2800" dirty="0"/>
              <a:t>장 인공지능이 시장과 정부에 초래할 파장과 대응책은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3.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인공지능화로 인한 시장실패 확대와 소비자 후생 악화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57829"/>
            <a:ext cx="9603275" cy="4693496"/>
          </a:xfrm>
        </p:spPr>
        <p:txBody>
          <a:bodyPr>
            <a:normAutofit/>
          </a:bodyPr>
          <a:lstStyle/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Times New Roman" panose="02020603050405020304" pitchFamily="18" charset="0"/>
              </a:rPr>
              <a:t>3.1 </a:t>
            </a:r>
            <a:r>
              <a:rPr lang="ko-KR" altLang="en-US" dirty="0">
                <a:solidFill>
                  <a:srgbClr val="000000"/>
                </a:solidFill>
                <a:latin typeface="+mj-lt"/>
                <a:ea typeface="맑은 고딕" panose="020B0503020000020004" pitchFamily="50" charset="-127"/>
                <a:cs typeface="Times New Roman" panose="02020603050405020304" pitchFamily="18" charset="0"/>
              </a:rPr>
              <a:t>시장실패 확대와 소비자 후생 악화 시나리오</a:t>
            </a:r>
            <a:endParaRPr lang="en-US" altLang="ko-KR" dirty="0">
              <a:solidFill>
                <a:srgbClr val="000000"/>
              </a:solidFill>
              <a:latin typeface="+mj-lt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625475" indent="-625475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solidFill>
                  <a:srgbClr val="000000"/>
                </a:solidFill>
                <a:latin typeface="+mn-ea"/>
                <a:cs typeface="굴림" panose="020B0600000101010101" pitchFamily="50" charset="-127"/>
              </a:rPr>
              <a:t>     1) AI </a:t>
            </a:r>
            <a:r>
              <a:rPr lang="ko-KR" altLang="en-US" sz="1600" dirty="0">
                <a:solidFill>
                  <a:srgbClr val="000000"/>
                </a:solidFill>
                <a:latin typeface="+mn-ea"/>
                <a:cs typeface="굴림" panose="020B0600000101010101" pitchFamily="50" charset="-127"/>
              </a:rPr>
              <a:t>기술로 인한 광범위한 규모의 경제</a:t>
            </a:r>
            <a:r>
              <a:rPr lang="en-US" altLang="ko-KR" sz="1600" dirty="0">
                <a:solidFill>
                  <a:srgbClr val="000000"/>
                </a:solidFill>
                <a:latin typeface="+mn-ea"/>
                <a:cs typeface="굴림" panose="020B0600000101010101" pitchFamily="50" charset="-127"/>
              </a:rPr>
              <a:t>[</a:t>
            </a:r>
            <a:r>
              <a:rPr lang="ko-KR" altLang="en-US" sz="1600" dirty="0">
                <a:solidFill>
                  <a:srgbClr val="000000"/>
                </a:solidFill>
                <a:latin typeface="+mn-ea"/>
                <a:cs typeface="굴림" panose="020B0600000101010101" pitchFamily="50" charset="-127"/>
              </a:rPr>
              <a:t>공급</a:t>
            </a:r>
            <a:r>
              <a:rPr lang="en-US" altLang="ko-KR" sz="1600" dirty="0">
                <a:solidFill>
                  <a:srgbClr val="000000"/>
                </a:solidFill>
                <a:latin typeface="+mn-ea"/>
                <a:cs typeface="굴림" panose="020B0600000101010101" pitchFamily="50" charset="-127"/>
              </a:rPr>
              <a:t>] + </a:t>
            </a:r>
            <a:r>
              <a:rPr lang="ko-KR" altLang="en-US" sz="1600" dirty="0">
                <a:solidFill>
                  <a:srgbClr val="000000"/>
                </a:solidFill>
                <a:effectLst/>
                <a:latin typeface="+mn-ea"/>
                <a:cs typeface="굴림" panose="020B0600000101010101" pitchFamily="50" charset="-127"/>
              </a:rPr>
              <a:t>플랫폼들의 네트워크효과와 전환비용</a:t>
            </a:r>
            <a:r>
              <a:rPr lang="en-US" altLang="ko-KR" sz="1600" dirty="0">
                <a:solidFill>
                  <a:srgbClr val="000000"/>
                </a:solidFill>
                <a:effectLst/>
                <a:latin typeface="+mn-ea"/>
                <a:cs typeface="굴림" panose="020B0600000101010101" pitchFamily="50" charset="-127"/>
              </a:rPr>
              <a:t>[</a:t>
            </a:r>
            <a:r>
              <a:rPr lang="ko-KR" altLang="en-US" sz="1600" dirty="0">
                <a:solidFill>
                  <a:srgbClr val="000000"/>
                </a:solidFill>
                <a:effectLst/>
                <a:latin typeface="+mn-ea"/>
                <a:cs typeface="굴림" panose="020B0600000101010101" pitchFamily="50" charset="-127"/>
              </a:rPr>
              <a:t>수요</a:t>
            </a:r>
            <a:r>
              <a:rPr lang="en-US" altLang="ko-KR" sz="1600" dirty="0">
                <a:solidFill>
                  <a:srgbClr val="000000"/>
                </a:solidFill>
                <a:effectLst/>
                <a:latin typeface="+mn-ea"/>
                <a:cs typeface="굴림" panose="020B0600000101010101" pitchFamily="50" charset="-127"/>
              </a:rPr>
              <a:t>] </a:t>
            </a: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solidFill>
                  <a:srgbClr val="000000"/>
                </a:solidFill>
                <a:latin typeface="+mn-ea"/>
                <a:cs typeface="굴림" panose="020B0600000101010101" pitchFamily="50" charset="-127"/>
              </a:rPr>
              <a:t>     2)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시장력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강화와 승자독식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시장구조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의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latin typeface="+mn-ea"/>
                <a:cs typeface="Times New Roman" panose="02020603050405020304" pitchFamily="18" charset="0"/>
              </a:rPr>
              <a:t>고착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endParaRPr lang="en-US" altLang="ko-KR" sz="16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①</a:t>
            </a:r>
            <a:r>
              <a:rPr lang="ko-KR" altLang="en-US" sz="1600" dirty="0">
                <a:solidFill>
                  <a:srgbClr val="000000"/>
                </a:solidFill>
                <a:latin typeface="+mn-ea"/>
                <a:cs typeface="굴림" panose="020B0600000101010101" pitchFamily="50" charset="-127"/>
              </a:rPr>
              <a:t> 데이터 이동성이 허용되어도 신규 플랫폼 진입이 매우 어렵다</a:t>
            </a:r>
            <a:r>
              <a:rPr lang="en-US" altLang="ko-KR" sz="1600" dirty="0">
                <a:solidFill>
                  <a:srgbClr val="000000"/>
                </a:solidFill>
                <a:latin typeface="+mn-ea"/>
                <a:cs typeface="굴림" panose="020B0600000101010101" pitchFamily="50" charset="-127"/>
              </a:rPr>
              <a:t>.</a:t>
            </a:r>
            <a:r>
              <a:rPr lang="ko-KR" altLang="en-US" sz="1600" dirty="0">
                <a:solidFill>
                  <a:srgbClr val="000000"/>
                </a:solidFill>
                <a:latin typeface="+mn-ea"/>
                <a:cs typeface="굴림" panose="020B0600000101010101" pitchFamily="50" charset="-127"/>
              </a:rPr>
              <a:t> </a:t>
            </a:r>
            <a:endParaRPr lang="en-US" altLang="ko-KR" sz="1600" dirty="0">
              <a:solidFill>
                <a:srgbClr val="000000"/>
              </a:solidFill>
              <a:latin typeface="+mn-ea"/>
              <a:cs typeface="굴림" panose="020B0600000101010101" pitchFamily="50" charset="-127"/>
            </a:endParaRPr>
          </a:p>
          <a:p>
            <a:pPr marL="627063" indent="-6270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solidFill>
                  <a:srgbClr val="000000"/>
                </a:solidFill>
                <a:latin typeface="+mn-ea"/>
                <a:cs typeface="굴림" panose="020B0600000101010101" pitchFamily="50" charset="-127"/>
              </a:rPr>
              <a:t>        ②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가격이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높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지 않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더라도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,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소비자에게 손해나 다른 위험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의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발생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을 배제할 수 없다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</a:t>
            </a: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Times New Roman" panose="02020603050405020304" pitchFamily="18" charset="0"/>
              </a:rPr>
              <a:t>3.2 </a:t>
            </a:r>
            <a:r>
              <a:rPr lang="ko-KR" altLang="en-US" dirty="0">
                <a:solidFill>
                  <a:srgbClr val="000000"/>
                </a:solidFill>
                <a:latin typeface="+mj-lt"/>
                <a:ea typeface="맑은 고딕" panose="020B0503020000020004" pitchFamily="50" charset="-127"/>
                <a:cs typeface="Times New Roman" panose="02020603050405020304" pitchFamily="18" charset="0"/>
              </a:rPr>
              <a:t>알고리즘 가격책정과 파급효과</a:t>
            </a:r>
            <a:endParaRPr lang="en-US" altLang="ko-KR" dirty="0">
              <a:solidFill>
                <a:srgbClr val="000000"/>
              </a:solidFill>
              <a:latin typeface="+mj-lt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    1) 1</a:t>
            </a:r>
            <a:r>
              <a:rPr lang="ko-KR" altLang="en-US" sz="16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차 가격차별</a:t>
            </a:r>
            <a:r>
              <a:rPr lang="en-US" altLang="ko-KR" sz="16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(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the first-degree price discrimination)</a:t>
            </a:r>
          </a:p>
          <a:p>
            <a:pPr marL="808038" indent="-808038" latinLnBrk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 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①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알고리즘 기반 가격책정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으로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차별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더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교묘해지고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행태차별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 되어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1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차 가격차별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현실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화</a:t>
            </a:r>
            <a:endParaRPr lang="en-US" altLang="ko-KR" sz="1600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079500" indent="-1079500" latinLnBrk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</a:t>
            </a:r>
            <a:r>
              <a:rPr lang="en-US" altLang="ko-KR" sz="16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ⓐ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기업들이 개인정보 데이터를 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‘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소비자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의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특정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감정이나 편향성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의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특정 제품 구매 촉진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여부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’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나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‘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소비자의 그 제품에 대한 유보가격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’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을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알아내는데 사용하는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게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가능하다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</a:t>
            </a:r>
            <a:endParaRPr lang="en-US" altLang="ko-KR" sz="1600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065" y="37473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1500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5</a:t>
            </a:r>
            <a:r>
              <a:rPr lang="ko-KR" altLang="en-US" sz="2800" dirty="0"/>
              <a:t>장 인공지능이 시장과 정부에 초래할 파장과 대응책은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3.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인공지능화로 인한 시장실패 확대와 소비자 후생 악화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57829"/>
            <a:ext cx="9603275" cy="4693496"/>
          </a:xfrm>
        </p:spPr>
        <p:txBody>
          <a:bodyPr>
            <a:normAutofit/>
          </a:bodyPr>
          <a:lstStyle/>
          <a:p>
            <a:pPr marL="808038" indent="-808038" latinLnBrk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        ②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경쟁당국들의 집중적 조사에도 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1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차 가격차별 사례들은 아주 드물게 관찰되고 있다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 </a:t>
            </a:r>
          </a:p>
          <a:p>
            <a:pPr marL="1169988" indent="-1169988" latinLnBrk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           ⓐ 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ML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알고리즘의 맞춤 가격책정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(personalized pricing)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이 단일 가격책정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(uniform pricing)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에 비해서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이윤을 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10%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이상 증가시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켰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</a:t>
            </a:r>
          </a:p>
          <a:p>
            <a:pPr marL="1520825" indent="-1520825" latinLnBrk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        - 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70%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이상 구매자들에게 단일가격보다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싸게 </a:t>
            </a:r>
            <a:r>
              <a:rPr lang="ko-KR" altLang="en-US" sz="1600" dirty="0" err="1">
                <a:effectLst/>
                <a:latin typeface="+mn-ea"/>
                <a:cs typeface="Times New Roman" panose="02020603050405020304" pitchFamily="18" charset="0"/>
              </a:rPr>
              <a:t>팔았</a:t>
            </a:r>
            <a:r>
              <a:rPr lang="ko-KR" altLang="ko-KR" sz="1600" dirty="0" err="1">
                <a:effectLst/>
                <a:latin typeface="+mn-ea"/>
                <a:cs typeface="Times New Roman" panose="02020603050405020304" pitchFamily="18" charset="0"/>
              </a:rPr>
              <a:t>어도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총 소비자잉여는 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1%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미만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만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감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소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</a:p>
          <a:p>
            <a:pPr marL="1169988" indent="-1169988" latinLnBrk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           ⓑ 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Netflix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구독률 예측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에서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알고리즘 책정 맞춤가격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은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이윤을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상당히 크게 증가시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켰다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일부 소비자들은 다른 사람보다 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2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배를 내고도 구입하였다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</a:t>
            </a:r>
          </a:p>
          <a:p>
            <a:pPr marL="1073150" indent="-1073150" latinLnBrk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③</a:t>
            </a:r>
            <a:r>
              <a:rPr lang="en-US" altLang="ko-KR" sz="16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1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차 가격차별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이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아주 드물게 관찰되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는 이유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</a:p>
          <a:p>
            <a:pPr marL="1169988" indent="-1169988" latinLnBrk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           ⓐ</a:t>
            </a: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특정 산업에서 경쟁기업들이 소비자 관련 동일 정보를 공유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한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경우 경쟁을 버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틸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수 없다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</a:t>
            </a:r>
          </a:p>
          <a:p>
            <a:pPr marL="1339850" indent="-1339850" latinLnBrk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    ⓑ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소비자들이 </a:t>
            </a:r>
            <a:r>
              <a:rPr lang="ko-KR" altLang="en-US" sz="1600" dirty="0">
                <a:latin typeface="+mn-ea"/>
                <a:cs typeface="Times New Roman" panose="02020603050405020304" pitchFamily="18" charset="0"/>
              </a:rPr>
              <a:t>가격차별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을 착취관행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으로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분노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할 경우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기업들은 평판 손상을 우려할 수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latin typeface="+mn-ea"/>
                <a:cs typeface="Times New Roman" panose="02020603050405020304" pitchFamily="18" charset="0"/>
              </a:rPr>
              <a:t>있다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 </a:t>
            </a:r>
          </a:p>
          <a:p>
            <a:pPr marL="1881188" indent="-1881188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            ⓒ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소비자들이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가격차별 가능성을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알고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제공 정보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량을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제한</a:t>
            </a: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,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전략적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으로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latin typeface="+mn-ea"/>
                <a:cs typeface="Times New Roman" panose="02020603050405020304" pitchFamily="18" charset="0"/>
              </a:rPr>
              <a:t>대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응하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기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때문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이다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</a:t>
            </a:r>
          </a:p>
          <a:p>
            <a:pPr marL="1881188" indent="-1881188" algn="just">
              <a:lnSpc>
                <a:spcPct val="107000"/>
              </a:lnSpc>
              <a:spcAft>
                <a:spcPts val="800"/>
              </a:spcAft>
              <a:buNone/>
            </a:pPr>
            <a:endParaRPr lang="ko-KR" altLang="ko-KR" sz="1600" dirty="0">
              <a:solidFill>
                <a:srgbClr val="000000"/>
              </a:solidFill>
              <a:effectLst/>
              <a:latin typeface="+mn-ea"/>
              <a:cs typeface="굴림" panose="020B0600000101010101" pitchFamily="50" charset="-127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065" y="37473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66651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5</a:t>
            </a:r>
            <a:r>
              <a:rPr lang="ko-KR" altLang="en-US" sz="2800" dirty="0"/>
              <a:t>장 인공지능이 시장과 정부에 초래할 파장과 대응책은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3.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인공지능화로 인한 시장실패 확대와 소비자 후생 악화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7829"/>
            <a:ext cx="9603275" cy="4693496"/>
          </a:xfrm>
        </p:spPr>
        <p:txBody>
          <a:bodyPr>
            <a:normAutofit/>
          </a:bodyPr>
          <a:lstStyle/>
          <a:p>
            <a:pPr marL="1073150" indent="-1073150" latinLnBrk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2) </a:t>
            </a:r>
            <a:r>
              <a:rPr lang="ko-KR" altLang="en-US" sz="1600" dirty="0">
                <a:latin typeface="+mn-ea"/>
                <a:cs typeface="Times New Roman" panose="02020603050405020304" pitchFamily="18" charset="0"/>
              </a:rPr>
              <a:t>담합 촉진</a:t>
            </a: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(facilitating collusion)</a:t>
            </a:r>
            <a:endParaRPr lang="en-US" altLang="ko-KR" sz="16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898525" indent="-898525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solidFill>
                  <a:srgbClr val="000000"/>
                </a:solidFill>
                <a:effectLst/>
                <a:latin typeface="+mn-ea"/>
                <a:cs typeface="굴림" panose="020B0600000101010101" pitchFamily="50" charset="-127"/>
              </a:rPr>
              <a:t>        ①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동태적 가격책정</a:t>
            </a:r>
            <a:r>
              <a:rPr lang="ko-KR" altLang="en-US" sz="1600" dirty="0">
                <a:latin typeface="+mn-ea"/>
                <a:cs typeface="Times New Roman" panose="02020603050405020304" pitchFamily="18" charset="0"/>
              </a:rPr>
              <a:t>은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기업간 빈번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한 상호작용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으로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담합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에서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상대방 이탈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을 보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다 신속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히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인지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응징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하고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이탈자 이익도 과거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대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비 아주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단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기간만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가능하게 한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</a:t>
            </a:r>
          </a:p>
          <a:p>
            <a:pPr marL="898525" indent="-898525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solidFill>
                  <a:srgbClr val="000000"/>
                </a:solidFill>
                <a:effectLst/>
                <a:latin typeface="+mn-ea"/>
                <a:cs typeface="굴림" panose="020B0600000101010101" pitchFamily="50" charset="-127"/>
              </a:rPr>
              <a:t>        ②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강화학습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기반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가격책정은 의도적으로 최적적이지 않은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(sub-optimal)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임의 가격들을 알고리즘에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투입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(feeding),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시행착오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(trial and error)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만으로 최적전략을 학습할 수 있다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 </a:t>
            </a:r>
          </a:p>
          <a:p>
            <a:pPr marL="1162050" indent="-116205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          ⓐ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데이터 투입 경제 모델 구축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없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이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알고리즘이 유연</a:t>
            </a:r>
            <a:r>
              <a:rPr lang="ko-KR" altLang="en-US" sz="1600" dirty="0">
                <a:latin typeface="+mn-ea"/>
                <a:cs typeface="Times New Roman" panose="02020603050405020304" pitchFamily="18" charset="0"/>
              </a:rPr>
              <a:t>하게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가격책정을 할 수 있어 복잡한 환경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하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가격책정에 유리하다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</a:t>
            </a:r>
          </a:p>
          <a:p>
            <a:pPr marL="1162050" indent="-116205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          ⓑ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이 알고리즘은 초경쟁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적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가격책정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을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자율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학습할 수 있어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담합에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중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대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영향을 미칠 수 있다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</a:t>
            </a:r>
          </a:p>
          <a:p>
            <a:pPr marL="1079500" indent="-10795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   </a:t>
            </a:r>
            <a:r>
              <a:rPr lang="en-US" altLang="ko-KR" sz="16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굴림" panose="020B0600000101010101" pitchFamily="50" charset="-127"/>
              </a:rPr>
              <a:t>ⓒ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 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강화학습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알고리즘들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은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‘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조율된 행동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(concerted action)’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의 흔적을 남기지 않는다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1079500" indent="-10795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ko-KR" altLang="ko-KR" sz="1600" dirty="0">
                <a:effectLst/>
                <a:latin typeface="+mn-ea"/>
              </a:rPr>
              <a:t> </a:t>
            </a:r>
            <a:r>
              <a:rPr lang="en-US" altLang="ko-KR" sz="1600" dirty="0">
                <a:effectLst/>
                <a:latin typeface="+mn-ea"/>
              </a:rPr>
              <a:t>          </a:t>
            </a: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ⓓ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알고리즘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담합 가격책정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시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이로 인한 소비자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피해가 의도적으로 발생하지 않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아도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‘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책임 소재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(establishing liabilities)’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문제가 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발생한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600" kern="100" dirty="0">
                <a:latin typeface="+mn-ea"/>
                <a:cs typeface="Times New Roman" panose="02020603050405020304" pitchFamily="18" charset="0"/>
              </a:rPr>
              <a:t>               </a:t>
            </a:r>
            <a:endParaRPr lang="en-US" altLang="ko-KR" sz="16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065" y="37473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4480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5</a:t>
            </a:r>
            <a:r>
              <a:rPr lang="ko-KR" altLang="en-US" sz="2800" dirty="0"/>
              <a:t>장 인공지능이 시장과 정부에 초래할 파장과 대응책은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3.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인공지능화로 인한 시장실패 확대와 소비자 후생 악화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7829"/>
            <a:ext cx="9603275" cy="4693496"/>
          </a:xfrm>
        </p:spPr>
        <p:txBody>
          <a:bodyPr>
            <a:normAutofit/>
          </a:bodyPr>
          <a:lstStyle/>
          <a:p>
            <a:pPr marL="989013" indent="-98901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Times New Roman" panose="02020603050405020304" pitchFamily="18" charset="0"/>
              </a:rPr>
              <a:t>3.3 </a:t>
            </a:r>
            <a:r>
              <a:rPr lang="ko-KR" altLang="en-US" dirty="0">
                <a:solidFill>
                  <a:srgbClr val="000000"/>
                </a:solidFill>
                <a:latin typeface="+mj-lt"/>
                <a:ea typeface="맑은 고딕" panose="020B0503020000020004" pitchFamily="50" charset="-127"/>
                <a:cs typeface="Times New Roman" panose="02020603050405020304" pitchFamily="18" charset="0"/>
              </a:rPr>
              <a:t>데이터와 검색결과 선별의 진입장벽화 </a:t>
            </a:r>
            <a:endParaRPr lang="en-US" altLang="ko-KR" dirty="0">
              <a:solidFill>
                <a:srgbClr val="000000"/>
              </a:solidFill>
              <a:latin typeface="+mj-lt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627063" indent="-6270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solidFill>
                  <a:srgbClr val="000000"/>
                </a:solidFill>
                <a:effectLst/>
                <a:latin typeface="+mn-ea"/>
                <a:cs typeface="굴림" panose="020B0600000101010101" pitchFamily="50" charset="-127"/>
              </a:rPr>
              <a:t>     1)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대규모 데이터 세트 소유는 진입장벽이 될 수 있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</a:p>
          <a:p>
            <a:pPr marL="808038" indent="-808038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①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신규 진입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잠재적 혁신의 원천일 경우 기존 기업의 배제 행위는 심각한 제약조건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 된다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②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데이터의 진입장벽화 방지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를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위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한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데이터 공유 강제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는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데이터 생성 인센티브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를 저해할 수 있다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    </a:t>
            </a:r>
            <a:r>
              <a:rPr lang="en-US" altLang="ko-KR" sz="16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③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trade-off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는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이 사안에 대한 적절한 대응을 매우 어렵게 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한다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</a:p>
          <a:p>
            <a:pPr marL="1073150" indent="-107315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</a:t>
            </a:r>
            <a:r>
              <a:rPr lang="en-US" altLang="ko-KR" sz="16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ⓐ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혁신과 생산성 향상 유도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를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위해 특허 보호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(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독점권 보장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)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와 경쟁정책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(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독점권 견제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)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이 보완적인 역할을 해야 한다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 </a:t>
            </a:r>
          </a:p>
          <a:p>
            <a:pPr marL="1073150" indent="-107315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ⓑ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특허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의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범위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와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기간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의 재설정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특허 이용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관련 반경쟁적 행위에 대한 </a:t>
            </a:r>
            <a:r>
              <a:rPr lang="ko-KR" altLang="ko-KR" sz="1600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경쟁법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규율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재검토</a:t>
            </a:r>
            <a:r>
              <a:rPr lang="en-US" altLang="ko-KR" sz="16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 </a:t>
            </a:r>
            <a:r>
              <a:rPr lang="en-US" altLang="ko-KR" sz="1600" dirty="0">
                <a:solidFill>
                  <a:srgbClr val="000000"/>
                </a:solidFill>
                <a:effectLst/>
                <a:latin typeface="+mn-ea"/>
                <a:cs typeface="굴림" panose="020B0600000101010101" pitchFamily="50" charset="-127"/>
              </a:rPr>
              <a:t>           </a:t>
            </a:r>
            <a:endParaRPr lang="ko-KR" altLang="ko-KR" sz="1600" dirty="0">
              <a:solidFill>
                <a:srgbClr val="000000"/>
              </a:solidFill>
              <a:effectLst/>
              <a:latin typeface="+mn-ea"/>
              <a:cs typeface="굴림" panose="020B0600000101010101" pitchFamily="50" charset="-127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065" y="37473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6486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5</a:t>
            </a:r>
            <a:r>
              <a:rPr lang="ko-KR" altLang="en-US" sz="2800" dirty="0"/>
              <a:t>장 인공지능이 시장과 정부에 초래할 파장과 대응책은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3.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인공지능화로 인한 시장실패 확대와 소비자 후생 악화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57829"/>
            <a:ext cx="9603275" cy="4693496"/>
          </a:xfrm>
        </p:spPr>
        <p:txBody>
          <a:bodyPr>
            <a:normAutofit/>
          </a:bodyPr>
          <a:lstStyle/>
          <a:p>
            <a:pPr marL="627063" indent="-6270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solidFill>
                  <a:srgbClr val="000000"/>
                </a:solidFill>
                <a:effectLst/>
                <a:latin typeface="+mn-ea"/>
                <a:cs typeface="굴림" panose="020B0600000101010101" pitchFamily="50" charset="-127"/>
              </a:rPr>
              <a:t>     2)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알고리즘의 검색결과 선별이 </a:t>
            </a:r>
            <a:r>
              <a:rPr lang="ko-KR" altLang="ko-KR" sz="1600" dirty="0" err="1">
                <a:effectLst/>
                <a:latin typeface="+mn-ea"/>
                <a:cs typeface="Times New Roman" panose="02020603050405020304" pitchFamily="18" charset="0"/>
              </a:rPr>
              <a:t>배제적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착취적 반경쟁적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영업관행들을 조장할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수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있다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 </a:t>
            </a: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       ①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알고리즘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소유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회사들이 검색결과 선별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시</a:t>
            </a: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,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중요성과 품질 대신 기업에 이익이 되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게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선별할 가능성을 배제할 수 없다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</a:t>
            </a:r>
          </a:p>
          <a:p>
            <a:pPr marL="1169988" indent="-1169988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    ⓐ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이미 검색엔진들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에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특정 웹사이트 순위를 높이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려는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편향성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이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있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음이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입증되고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이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에 대한 문제 제기가 </a:t>
            </a:r>
            <a:r>
              <a:rPr lang="ko-KR" altLang="en-US" sz="1600" dirty="0">
                <a:latin typeface="+mn-ea"/>
                <a:cs typeface="Times New Roman" panose="02020603050405020304" pitchFamily="18" charset="0"/>
              </a:rPr>
              <a:t>반복되고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있다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</a:t>
            </a:r>
          </a:p>
          <a:p>
            <a:pPr marL="1169988" indent="-1169988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    ⓑ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이를 해결하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려면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경쟁정책 관점에서 시장의 양면성으로 인한 후생효과 규정이 명백해져야 한다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</a:t>
            </a:r>
          </a:p>
          <a:p>
            <a:pPr marL="1169988" indent="-1169988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        ②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기업들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의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검색결과 조작</a:t>
            </a: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latin typeface="+mn-ea"/>
                <a:cs typeface="Times New Roman" panose="02020603050405020304" pitchFamily="18" charset="0"/>
              </a:rPr>
              <a:t>가능성이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시장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에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심각한 영향을 줄 수 있다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  </a:t>
            </a:r>
          </a:p>
          <a:p>
            <a:pPr marL="1162050" indent="-116205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    ⓐ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댓글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,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‘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좋아요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’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클릭 등 피드백은 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‘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전자적 시장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’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에서 신뢰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구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축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에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가장 중요한 평판 구축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수단들인데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,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피드백 점수와 영향력 순위 조작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을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위한 가짜계정 개설 증거들이 발견되고 있다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 </a:t>
            </a:r>
          </a:p>
          <a:p>
            <a:pPr marL="1162050" indent="-116205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    ⓑ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입소문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(word-of-mouth)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의 디지털화는 시장거래 관련 다양한 새로운 도전을 야기하고 있다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en-US" altLang="ko-KR" sz="1600" dirty="0">
              <a:effectLst/>
              <a:latin typeface="+mn-ea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162050" indent="-1162050" algn="just">
              <a:lnSpc>
                <a:spcPct val="107000"/>
              </a:lnSpc>
              <a:spcAft>
                <a:spcPts val="800"/>
              </a:spcAft>
              <a:buNone/>
            </a:pPr>
            <a:endParaRPr lang="ko-KR" altLang="ko-KR" sz="1600" dirty="0">
              <a:solidFill>
                <a:srgbClr val="000000"/>
              </a:solidFill>
              <a:effectLst/>
              <a:latin typeface="+mn-ea"/>
              <a:cs typeface="굴림" panose="020B0600000101010101" pitchFamily="50" charset="-127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777" y="37473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82196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5</a:t>
            </a:r>
            <a:r>
              <a:rPr lang="ko-KR" altLang="en-US" sz="2800" dirty="0"/>
              <a:t>장 인공지능이 시장과 정부에 초래할 파장과 대응책은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3.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인공지능화로 인한 시장실패 확대와 소비자 후생 악화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57829"/>
            <a:ext cx="9603275" cy="4693496"/>
          </a:xfrm>
        </p:spPr>
        <p:txBody>
          <a:bodyPr>
            <a:normAutofit/>
          </a:bodyPr>
          <a:lstStyle/>
          <a:p>
            <a:pPr marL="808038" indent="-808038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Times New Roman" panose="02020603050405020304" pitchFamily="18" charset="0"/>
              </a:rPr>
              <a:t>3.3 </a:t>
            </a:r>
            <a:r>
              <a:rPr lang="ko-KR" altLang="en-US" dirty="0">
                <a:solidFill>
                  <a:srgbClr val="000000"/>
                </a:solidFill>
                <a:latin typeface="+mj-lt"/>
                <a:ea typeface="맑은 고딕" panose="020B0503020000020004" pitchFamily="50" charset="-127"/>
                <a:cs typeface="Times New Roman" panose="02020603050405020304" pitchFamily="18" charset="0"/>
              </a:rPr>
              <a:t>개인정보와 개인정보 보호 관련 규제</a:t>
            </a:r>
            <a:endParaRPr lang="en-US" altLang="ko-KR" dirty="0">
              <a:solidFill>
                <a:srgbClr val="000000"/>
              </a:solidFill>
              <a:latin typeface="+mj-lt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08038" indent="-808038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    1)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개인정보 보호 관련 규제들은 소비자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와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기업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의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상대적 힘에 영향을 미친다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</a:p>
          <a:p>
            <a:pPr marL="808038" indent="-808038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  2)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쟁점들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</a:p>
          <a:p>
            <a:pPr marL="808038" indent="-808038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①</a:t>
            </a:r>
            <a:r>
              <a:rPr lang="en-US" altLang="ko-KR" sz="16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누가 소비자 데이터를 소유할 것인가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? </a:t>
            </a:r>
          </a:p>
          <a:p>
            <a:pPr marL="808038" indent="-808038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②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데이터 사용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에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대한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어떤 수준의 동의를 해당 소비자에게 받아야 할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까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?</a:t>
            </a:r>
          </a:p>
          <a:p>
            <a:pPr marL="1254125" indent="-1254125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ⓐ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소비자가 자신의 개인정보를 어떤 범위에서 통제할 수 있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어야 하나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?</a:t>
            </a:r>
          </a:p>
          <a:p>
            <a:pPr marL="1254125" indent="-1254125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ⓑ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알고리즘이 패턴인식으로 소비자 행동을 추론해서 만들어진 특정 소비자의 개인정보를 그 소비자가 어느 수준까지 통제할 수 있는가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? </a:t>
            </a:r>
            <a:endParaRPr lang="en-US" altLang="ko-KR" sz="16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808038" indent="-808038" algn="just">
              <a:lnSpc>
                <a:spcPct val="107000"/>
              </a:lnSpc>
              <a:spcAft>
                <a:spcPts val="800"/>
              </a:spcAft>
              <a:buNone/>
            </a:pPr>
            <a:endParaRPr lang="ko-KR" altLang="ko-KR" sz="1600" dirty="0">
              <a:solidFill>
                <a:srgbClr val="000000"/>
              </a:solidFill>
              <a:effectLst/>
              <a:latin typeface="+mn-ea"/>
              <a:cs typeface="굴림" panose="020B0600000101010101" pitchFamily="50" charset="-127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777" y="37473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879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1</a:t>
            </a:r>
            <a:r>
              <a:rPr lang="ko-KR" altLang="en-US" sz="2800" dirty="0"/>
              <a:t>장 </a:t>
            </a:r>
            <a:r>
              <a:rPr lang="ko-KR" altLang="ko-KR" sz="2800" b="1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인공지능은 어디서 출발해서 여기까지 왔나</a:t>
            </a:r>
            <a:r>
              <a:rPr lang="en-US" altLang="ko-KR" sz="2800" b="1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?</a:t>
            </a:r>
            <a:br>
              <a:rPr lang="en-US" altLang="ko-KR" sz="2800" dirty="0"/>
            </a:br>
            <a:r>
              <a:rPr lang="en-US" altLang="ko-KR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4. 2</a:t>
            </a:r>
            <a:r>
              <a:rPr lang="ko-KR" altLang="en-US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차 황금기</a:t>
            </a:r>
            <a:r>
              <a:rPr lang="en-US" altLang="ko-KR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전문가 시스템과 일</a:t>
            </a:r>
            <a:r>
              <a:rPr lang="en-US" altLang="ko-KR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</a:t>
            </a:r>
            <a:r>
              <a:rPr lang="ko-KR" altLang="en-US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미</a:t>
            </a:r>
            <a:r>
              <a:rPr lang="en-US" altLang="ko-KR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</a:t>
            </a:r>
            <a:r>
              <a:rPr lang="ko-KR" altLang="en-US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영의 각축</a:t>
            </a:r>
            <a:endParaRPr lang="ko-KR" altLang="en-US" sz="24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32604"/>
            <a:ext cx="9603275" cy="4154159"/>
          </a:xfrm>
        </p:spPr>
        <p:txBody>
          <a:bodyPr>
            <a:normAutofit/>
          </a:bodyPr>
          <a:lstStyle/>
          <a:p>
            <a:pPr marL="2513013" indent="-2513013">
              <a:buNone/>
            </a:pPr>
            <a:r>
              <a:rPr lang="en-US" altLang="ko-KR" dirty="0">
                <a:solidFill>
                  <a:srgbClr val="C00000"/>
                </a:solidFill>
                <a:latin typeface="+mj-ea"/>
                <a:ea typeface="+mj-ea"/>
              </a:rPr>
              <a:t>4.3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>
                <a:latin typeface="+mj-ea"/>
                <a:ea typeface="+mj-ea"/>
              </a:rPr>
              <a:t>신경망</a:t>
            </a:r>
            <a:r>
              <a:rPr lang="en-US" altLang="ko-KR" dirty="0">
                <a:latin typeface="+mj-ea"/>
                <a:ea typeface="+mj-ea"/>
              </a:rPr>
              <a:t>(</a:t>
            </a:r>
            <a:r>
              <a:rPr lang="ko-KR" altLang="en-US" dirty="0">
                <a:latin typeface="+mj-ea"/>
                <a:ea typeface="+mj-ea"/>
              </a:rPr>
              <a:t>연결주의 인공지능 방법론</a:t>
            </a:r>
            <a:r>
              <a:rPr lang="en-US" altLang="ko-KR" dirty="0">
                <a:latin typeface="+mj-ea"/>
                <a:ea typeface="+mj-ea"/>
              </a:rPr>
              <a:t>)</a:t>
            </a:r>
            <a:r>
              <a:rPr lang="ko-KR" altLang="en-US" dirty="0">
                <a:latin typeface="+mj-ea"/>
                <a:ea typeface="+mj-ea"/>
              </a:rPr>
              <a:t> 연구 명맥 유지</a:t>
            </a:r>
            <a:endParaRPr lang="en-US" altLang="ko-KR" dirty="0">
              <a:latin typeface="+mj-ea"/>
              <a:ea typeface="+mj-ea"/>
            </a:endParaRPr>
          </a:p>
          <a:p>
            <a:pPr marL="2513013" indent="-2513013">
              <a:buNone/>
            </a:pPr>
            <a:r>
              <a:rPr lang="en-US" altLang="ko-KR" sz="1600" dirty="0">
                <a:latin typeface="+mj-ea"/>
                <a:ea typeface="+mj-ea"/>
              </a:rPr>
              <a:t>     1) </a:t>
            </a:r>
            <a:r>
              <a:rPr lang="ko-KR" altLang="en-US" sz="1600" dirty="0">
                <a:latin typeface="+mj-ea"/>
                <a:ea typeface="+mj-ea"/>
              </a:rPr>
              <a:t>신경망 연구의 명맥 유지 </a:t>
            </a:r>
            <a:endParaRPr lang="en-US" altLang="ko-KR" sz="1600" dirty="0">
              <a:latin typeface="+mj-ea"/>
              <a:ea typeface="+mj-ea"/>
            </a:endParaRPr>
          </a:p>
          <a:p>
            <a:pPr marL="1163638" indent="-1163638">
              <a:buNone/>
            </a:pPr>
            <a:r>
              <a:rPr lang="en-US" altLang="ko-KR" sz="1600" dirty="0">
                <a:latin typeface="+mj-ea"/>
                <a:ea typeface="+mj-ea"/>
              </a:rPr>
              <a:t>    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lang="ko-KR" altLang="en-US" sz="1600" dirty="0">
                <a:latin typeface="+mj-ea"/>
                <a:ea typeface="+mj-ea"/>
              </a:rPr>
              <a:t>웨어보스</a:t>
            </a:r>
            <a:r>
              <a:rPr lang="en-US" altLang="ko-KR" sz="1600" dirty="0">
                <a:latin typeface="+mj-ea"/>
                <a:ea typeface="+mj-ea"/>
              </a:rPr>
              <a:t>(1974): </a:t>
            </a:r>
            <a:r>
              <a:rPr lang="ko-KR" altLang="en-US" sz="1600" b="1" dirty="0">
                <a:latin typeface="+mj-ea"/>
                <a:ea typeface="+mj-ea"/>
              </a:rPr>
              <a:t>역전파</a:t>
            </a:r>
            <a:r>
              <a:rPr lang="en-US" altLang="ko-KR" sz="1600" b="1" dirty="0">
                <a:latin typeface="+mj-ea"/>
                <a:ea typeface="+mj-ea"/>
              </a:rPr>
              <a:t>(backpropagation) </a:t>
            </a:r>
            <a:r>
              <a:rPr lang="ko-KR" altLang="en-US" sz="1600" b="1" dirty="0">
                <a:latin typeface="+mj-ea"/>
                <a:ea typeface="+mj-ea"/>
              </a:rPr>
              <a:t>알고리즘 </a:t>
            </a:r>
            <a:r>
              <a:rPr lang="ko-KR" altLang="en-US" sz="1600" dirty="0">
                <a:latin typeface="+mj-ea"/>
                <a:ea typeface="+mj-ea"/>
              </a:rPr>
              <a:t>제안</a:t>
            </a:r>
            <a:endParaRPr lang="en-US" altLang="ko-KR" sz="1600" dirty="0">
              <a:latin typeface="+mj-ea"/>
              <a:ea typeface="+mj-ea"/>
            </a:endParaRPr>
          </a:p>
          <a:p>
            <a:pPr marL="1163638" indent="-1163638">
              <a:buNone/>
            </a:pPr>
            <a:r>
              <a:rPr lang="en-US" altLang="ko-KR" sz="1600" dirty="0">
                <a:latin typeface="+mj-ea"/>
                <a:ea typeface="+mj-ea"/>
              </a:rPr>
              <a:t>        ② </a:t>
            </a:r>
            <a:r>
              <a:rPr lang="ko-KR" altLang="en-US" sz="1600" dirty="0">
                <a:latin typeface="+mj-ea"/>
                <a:ea typeface="+mj-ea"/>
              </a:rPr>
              <a:t>힌튼 </a:t>
            </a:r>
            <a:r>
              <a:rPr lang="en-US" altLang="ko-KR" sz="1600" dirty="0">
                <a:latin typeface="+mj-ea"/>
                <a:ea typeface="+mj-ea"/>
              </a:rPr>
              <a:t>&amp; </a:t>
            </a:r>
            <a:r>
              <a:rPr lang="ko-KR" altLang="en-US" sz="1600" dirty="0">
                <a:latin typeface="+mj-ea"/>
                <a:ea typeface="+mj-ea"/>
              </a:rPr>
              <a:t>세이노프스키</a:t>
            </a:r>
            <a:r>
              <a:rPr lang="en-US" altLang="ko-KR" sz="1600" dirty="0">
                <a:latin typeface="+mj-ea"/>
                <a:ea typeface="+mj-ea"/>
              </a:rPr>
              <a:t>(1984):  </a:t>
            </a:r>
            <a:r>
              <a:rPr lang="ko-KR" altLang="en-US" sz="1600" b="1" dirty="0">
                <a:latin typeface="+mj-ea"/>
                <a:ea typeface="+mj-ea"/>
              </a:rPr>
              <a:t>볼츠만 머신 </a:t>
            </a:r>
            <a:r>
              <a:rPr lang="ko-KR" altLang="en-US" sz="1600" dirty="0">
                <a:latin typeface="+mj-ea"/>
                <a:ea typeface="+mj-ea"/>
              </a:rPr>
              <a:t>제작</a:t>
            </a:r>
            <a:endParaRPr lang="en-US" altLang="ko-KR" sz="1600" dirty="0">
              <a:latin typeface="+mj-ea"/>
              <a:ea typeface="+mj-ea"/>
            </a:endParaRPr>
          </a:p>
          <a:p>
            <a:pPr marL="895350" indent="-895350">
              <a:buNone/>
            </a:pPr>
            <a:r>
              <a:rPr lang="en-US" altLang="ko-KR" sz="1600" dirty="0">
                <a:latin typeface="+mj-ea"/>
                <a:ea typeface="+mj-ea"/>
              </a:rPr>
              <a:t>        </a:t>
            </a:r>
            <a:r>
              <a:rPr lang="ko-KR" altLang="ko-KR" sz="1600" dirty="0">
                <a:latin typeface="+mj-ea"/>
                <a:ea typeface="+mj-ea"/>
              </a:rPr>
              <a:t>③</a:t>
            </a:r>
            <a:r>
              <a:rPr lang="en-US" altLang="ko-KR" sz="1600" dirty="0">
                <a:latin typeface="+mj-ea"/>
                <a:ea typeface="+mj-ea"/>
              </a:rPr>
              <a:t> </a:t>
            </a:r>
            <a:r>
              <a:rPr lang="ko-KR" altLang="en-US" sz="1600" b="1" dirty="0">
                <a:solidFill>
                  <a:srgbClr val="FF0000"/>
                </a:solidFill>
                <a:latin typeface="+mj-ea"/>
                <a:ea typeface="+mj-ea"/>
              </a:rPr>
              <a:t>루멜하트</a:t>
            </a:r>
            <a:r>
              <a:rPr lang="en-US" altLang="ko-KR" sz="1600" b="1" dirty="0">
                <a:solidFill>
                  <a:srgbClr val="FF0000"/>
                </a:solidFill>
                <a:latin typeface="+mj-ea"/>
                <a:ea typeface="+mj-ea"/>
              </a:rPr>
              <a:t>, </a:t>
            </a:r>
            <a:r>
              <a:rPr lang="ko-KR" altLang="en-US" sz="1600" b="1" dirty="0">
                <a:solidFill>
                  <a:srgbClr val="FF0000"/>
                </a:solidFill>
                <a:latin typeface="+mj-ea"/>
                <a:ea typeface="+mj-ea"/>
              </a:rPr>
              <a:t>힌튼 </a:t>
            </a:r>
            <a:r>
              <a:rPr lang="en-US" altLang="ko-KR" sz="1600" b="1" dirty="0">
                <a:solidFill>
                  <a:srgbClr val="FF0000"/>
                </a:solidFill>
                <a:latin typeface="+mj-ea"/>
                <a:ea typeface="+mj-ea"/>
              </a:rPr>
              <a:t>&amp; </a:t>
            </a:r>
            <a:r>
              <a:rPr lang="ko-KR" altLang="en-US" sz="1600" b="1" dirty="0">
                <a:solidFill>
                  <a:srgbClr val="FF0000"/>
                </a:solidFill>
                <a:latin typeface="+mj-ea"/>
                <a:ea typeface="+mj-ea"/>
              </a:rPr>
              <a:t>윌리엄스</a:t>
            </a:r>
            <a:r>
              <a:rPr lang="en-US" altLang="ko-KR" sz="1600" dirty="0">
                <a:solidFill>
                  <a:srgbClr val="FF0000"/>
                </a:solidFill>
                <a:latin typeface="+mj-ea"/>
                <a:ea typeface="+mj-ea"/>
              </a:rPr>
              <a:t>(1986)</a:t>
            </a:r>
            <a:r>
              <a:rPr lang="en-US" altLang="ko-KR" sz="1600" dirty="0">
                <a:latin typeface="+mj-ea"/>
                <a:ea typeface="+mj-ea"/>
              </a:rPr>
              <a:t>: </a:t>
            </a:r>
            <a:r>
              <a:rPr lang="ko-KR" altLang="en-US" sz="1600" b="1" dirty="0">
                <a:latin typeface="+mj-ea"/>
                <a:ea typeface="+mj-ea"/>
              </a:rPr>
              <a:t>퍼셉트론의 </a:t>
            </a:r>
            <a:r>
              <a:rPr lang="en-US" altLang="ko-KR" sz="1600" b="1" dirty="0">
                <a:latin typeface="+mj-ea"/>
                <a:ea typeface="+mj-ea"/>
              </a:rPr>
              <a:t>XOR </a:t>
            </a:r>
            <a:r>
              <a:rPr lang="ko-KR" altLang="en-US" sz="1600" b="1" dirty="0">
                <a:latin typeface="+mj-ea"/>
                <a:ea typeface="+mj-ea"/>
              </a:rPr>
              <a:t>문제 해결과 경사의 발산과 소멸 문제를 해결</a:t>
            </a:r>
            <a:r>
              <a:rPr lang="ko-KR" altLang="en-US" sz="1600" dirty="0">
                <a:latin typeface="+mj-ea"/>
                <a:ea typeface="+mj-ea"/>
              </a:rPr>
              <a:t>하는 역전파 공식 제안</a:t>
            </a:r>
            <a:r>
              <a:rPr lang="en-US" altLang="ko-KR" sz="1600" b="1" dirty="0">
                <a:solidFill>
                  <a:srgbClr val="FF0000"/>
                </a:solidFill>
                <a:latin typeface="+mj-ea"/>
                <a:ea typeface="+mj-ea"/>
              </a:rPr>
              <a:t>[”</a:t>
            </a:r>
            <a:r>
              <a:rPr lang="ko-KR" altLang="en-US" sz="1600" b="1" dirty="0">
                <a:solidFill>
                  <a:srgbClr val="FF0000"/>
                </a:solidFill>
                <a:latin typeface="+mj-ea"/>
                <a:ea typeface="+mj-ea"/>
              </a:rPr>
              <a:t>오류 역전파를 통한 단어의 분산표상 학습</a:t>
            </a:r>
            <a:r>
              <a:rPr lang="en-US" altLang="ko-KR" sz="1600" b="1" dirty="0">
                <a:solidFill>
                  <a:srgbClr val="FF0000"/>
                </a:solidFill>
                <a:latin typeface="+mj-ea"/>
                <a:ea typeface="+mj-ea"/>
              </a:rPr>
              <a:t>”]</a:t>
            </a:r>
          </a:p>
          <a:p>
            <a:pPr marL="895350" indent="-895350">
              <a:buNone/>
            </a:pPr>
            <a:r>
              <a:rPr lang="en-US" altLang="ko-KR" dirty="0">
                <a:solidFill>
                  <a:srgbClr val="C00000"/>
                </a:solidFill>
                <a:latin typeface="+mj-ea"/>
                <a:ea typeface="+mj-ea"/>
              </a:rPr>
              <a:t>4.4</a:t>
            </a:r>
            <a:r>
              <a:rPr lang="en-US" altLang="ko-KR" dirty="0">
                <a:latin typeface="+mj-ea"/>
                <a:ea typeface="+mj-ea"/>
              </a:rPr>
              <a:t> 2</a:t>
            </a:r>
            <a:r>
              <a:rPr lang="ko-KR" altLang="en-US" dirty="0">
                <a:latin typeface="+mj-ea"/>
                <a:ea typeface="+mj-ea"/>
              </a:rPr>
              <a:t>차 황금기 평가 및 소결</a:t>
            </a:r>
            <a:endParaRPr lang="en-US" altLang="ko-KR" dirty="0">
              <a:latin typeface="+mj-ea"/>
              <a:ea typeface="+mj-ea"/>
            </a:endParaRPr>
          </a:p>
          <a:p>
            <a:pPr marL="895350" indent="-895350">
              <a:buNone/>
            </a:pPr>
            <a:r>
              <a:rPr lang="en-US" altLang="ko-KR" sz="1600" dirty="0">
                <a:latin typeface="+mj-ea"/>
                <a:ea typeface="+mj-ea"/>
              </a:rPr>
              <a:t>     1) </a:t>
            </a:r>
            <a:r>
              <a:rPr lang="ko-KR" altLang="en-US" sz="1600" b="1" dirty="0">
                <a:latin typeface="+mj-ea"/>
                <a:ea typeface="+mj-ea"/>
              </a:rPr>
              <a:t>전문가 시스템을 넘어서는 진전이 이루어지지 못했다</a:t>
            </a:r>
            <a:r>
              <a:rPr lang="en-US" altLang="ko-KR" sz="1600" b="1" dirty="0">
                <a:latin typeface="+mj-ea"/>
                <a:ea typeface="+mj-ea"/>
              </a:rPr>
              <a:t>.</a:t>
            </a:r>
          </a:p>
          <a:p>
            <a:pPr marL="895350" indent="-895350">
              <a:buNone/>
            </a:pPr>
            <a:r>
              <a:rPr lang="en-US" altLang="ko-KR" sz="1600" dirty="0">
                <a:latin typeface="+mj-ea"/>
                <a:ea typeface="+mj-ea"/>
              </a:rPr>
              <a:t>     2) </a:t>
            </a:r>
            <a:r>
              <a:rPr lang="ko-KR" altLang="en-US" sz="1600" dirty="0">
                <a:latin typeface="+mj-ea"/>
                <a:ea typeface="+mj-ea"/>
              </a:rPr>
              <a:t>신경망 연구는 명맥은 유지했으나 여러 기술적 제약요인들이 많아 비교우위가 없었다</a:t>
            </a:r>
            <a:r>
              <a:rPr lang="en-US" altLang="ko-KR" sz="1600" dirty="0">
                <a:latin typeface="+mj-ea"/>
                <a:ea typeface="+mj-ea"/>
              </a:rPr>
              <a:t>.</a:t>
            </a:r>
          </a:p>
          <a:p>
            <a:pPr marL="895350" indent="-895350">
              <a:buNone/>
            </a:pPr>
            <a:endParaRPr lang="en-US" altLang="ko-KR" sz="16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628650" indent="-628650">
              <a:buNone/>
            </a:pPr>
            <a:endParaRPr lang="en-US" altLang="ko-KR" sz="1600" dirty="0">
              <a:latin typeface="+mj-ea"/>
              <a:ea typeface="+mj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FA2C826-34F2-4CBB-8442-4049AFF44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18623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5</a:t>
            </a:r>
            <a:r>
              <a:rPr lang="ko-KR" altLang="en-US" sz="2800" dirty="0"/>
              <a:t>장 인공지능이 시장과 정부에 초래할 파장과 대응책은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3.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인공지능화로 인한 시장실패 확대와 소비자 후생 악화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57829"/>
            <a:ext cx="9603275" cy="4693496"/>
          </a:xfrm>
        </p:spPr>
        <p:txBody>
          <a:bodyPr>
            <a:normAutofit/>
          </a:bodyPr>
          <a:lstStyle/>
          <a:p>
            <a:pPr marL="1254125" indent="-1254125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3) </a:t>
            </a:r>
            <a:r>
              <a:rPr lang="ko-KR" altLang="en-US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기존 정보경제학의 소비자 개인정보 문제에 대한 관점</a:t>
            </a: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:  </a:t>
            </a:r>
            <a:r>
              <a:rPr lang="ko-KR" altLang="en-US" sz="1600" b="1" dirty="0">
                <a:ea typeface="맑은 고딕" panose="020B0503020000020004" pitchFamily="50" charset="-127"/>
                <a:cs typeface="Times New Roman" panose="02020603050405020304" pitchFamily="18" charset="0"/>
              </a:rPr>
              <a:t>정보의 비대칭성</a:t>
            </a:r>
            <a:r>
              <a:rPr lang="ko-KR" altLang="en-US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에 초점</a:t>
            </a:r>
            <a:endParaRPr lang="en-US" altLang="ko-KR" sz="1600" dirty="0"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08038" indent="-808038" algn="just" defTabSz="808038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소비자와 기업 모두 사적정보를 감추거나 드러낼 인센티브가 있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808038" indent="-808038" algn="just" defTabSz="808038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②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엄격한 개인정보 보호는 정보 부족으로 제품과 소비자의 최적 매치에 심각한 어려움을 초래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한다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</a:p>
          <a:p>
            <a:pPr marL="808038" indent="-808038" algn="just" defTabSz="808038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③ </a:t>
            </a:r>
            <a:r>
              <a:rPr lang="ko-KR" altLang="ko-KR" sz="16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맑은 고딕" panose="020B0503020000020004" pitchFamily="50" charset="-127"/>
                <a:cs typeface="굴림" panose="020B0600000101010101" pitchFamily="50" charset="-127"/>
              </a:rPr>
              <a:t>일정 개인정보 이용 허용은 소비자의 제품 품질평가를 도와 기업의 고품질 생산을 고무시</a:t>
            </a:r>
            <a:r>
              <a:rPr lang="ko-KR" altLang="en-US" sz="16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맑은 고딕" panose="020B0503020000020004" pitchFamily="50" charset="-127"/>
                <a:cs typeface="굴림" panose="020B0600000101010101" pitchFamily="50" charset="-127"/>
              </a:rPr>
              <a:t>킨다</a:t>
            </a:r>
            <a:r>
              <a:rPr lang="en-US" altLang="ko-KR" sz="16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맑은 고딕" panose="020B0503020000020004" pitchFamily="50" charset="-127"/>
                <a:cs typeface="굴림" panose="020B0600000101010101" pitchFamily="50" charset="-127"/>
              </a:rPr>
              <a:t>. </a:t>
            </a:r>
          </a:p>
          <a:p>
            <a:pPr marL="625475" indent="-625475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4) </a:t>
            </a:r>
            <a:r>
              <a:rPr lang="ko-KR" altLang="en-US" sz="1600" dirty="0">
                <a:latin typeface="+mn-ea"/>
                <a:cs typeface="Times New Roman" panose="02020603050405020304" pitchFamily="18" charset="0"/>
              </a:rPr>
              <a:t>현재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기술진보는 데이터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의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대량 </a:t>
            </a:r>
            <a:r>
              <a:rPr lang="ko-KR" altLang="ko-KR" sz="1600" dirty="0" err="1">
                <a:effectLst/>
                <a:latin typeface="+mn-ea"/>
                <a:cs typeface="Times New Roman" panose="02020603050405020304" pitchFamily="18" charset="0"/>
              </a:rPr>
              <a:t>수집</a:t>
            </a:r>
            <a:r>
              <a:rPr lang="ko-KR" altLang="en-US" sz="16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〮</a:t>
            </a:r>
            <a:r>
              <a:rPr lang="ko-KR" altLang="ko-KR" sz="1600" dirty="0" err="1">
                <a:effectLst/>
                <a:latin typeface="+mn-ea"/>
                <a:cs typeface="Times New Roman" panose="02020603050405020304" pitchFamily="18" charset="0"/>
              </a:rPr>
              <a:t>저장</a:t>
            </a:r>
            <a:r>
              <a:rPr lang="ko-KR" altLang="en-US" sz="16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〮</a:t>
            </a:r>
            <a:r>
              <a:rPr lang="ko-KR" altLang="ko-KR" sz="1600" dirty="0" err="1">
                <a:effectLst/>
                <a:latin typeface="+mn-ea"/>
                <a:cs typeface="Times New Roman" panose="02020603050405020304" pitchFamily="18" charset="0"/>
              </a:rPr>
              <a:t>처리</a:t>
            </a:r>
            <a:r>
              <a:rPr lang="ko-KR" altLang="en-US" sz="16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〮</a:t>
            </a:r>
            <a:r>
              <a:rPr lang="ko-KR" altLang="ko-KR" sz="1600" dirty="0" err="1">
                <a:effectLst/>
                <a:latin typeface="+mn-ea"/>
                <a:cs typeface="Times New Roman" panose="02020603050405020304" pitchFamily="18" charset="0"/>
              </a:rPr>
              <a:t>이용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비용을 급격히 낮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춰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정보 비대칭성이 특정 거래를 넘어 지속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되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게 만들고 있다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</a:t>
            </a:r>
          </a:p>
          <a:p>
            <a:pPr marL="808038" indent="-808038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solidFill>
                  <a:srgbClr val="000000"/>
                </a:solidFill>
                <a:latin typeface="바탕" panose="02030600000101010101" pitchFamily="18" charset="-127"/>
                <a:ea typeface="맑은 고딕" panose="020B0503020000020004" pitchFamily="50" charset="-127"/>
                <a:cs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굴림" panose="020B0600000101010101" pitchFamily="50" charset="-127"/>
              </a:rPr>
              <a:t>①</a:t>
            </a:r>
            <a:r>
              <a:rPr lang="en-US" altLang="ko-KR" sz="1600" dirty="0">
                <a:solidFill>
                  <a:srgbClr val="000000"/>
                </a:solidFill>
                <a:latin typeface="바탕" panose="02030600000101010101" pitchFamily="18" charset="-127"/>
                <a:ea typeface="맑은 고딕" panose="020B0503020000020004" pitchFamily="50" charset="-127"/>
                <a:cs typeface="굴림" panose="020B0600000101010101" pitchFamily="50" charset="-127"/>
              </a:rPr>
              <a:t>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생성 빅데이터는 거래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후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에도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오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래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소비자 행동을 </a:t>
            </a:r>
            <a:r>
              <a:rPr lang="ko-KR" altLang="ko-KR" sz="1600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이해</a:t>
            </a:r>
            <a:r>
              <a:rPr lang="ko-KR" altLang="en-US" sz="16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〮</a:t>
            </a:r>
            <a:r>
              <a:rPr lang="ko-KR" altLang="ko-KR" sz="1600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예측하고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영향을 미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칠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수 있다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</a:p>
          <a:p>
            <a:pPr marL="808038" indent="-808038" algn="just" defTabSz="808038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         </a:t>
            </a:r>
            <a:r>
              <a:rPr lang="en-US" altLang="ko-KR" sz="16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②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참여 거래자들 모두가 생성된 데이터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의 미래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사용에 대해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‘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불완결 정보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’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상태에 있을 수 있다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</a:t>
            </a:r>
            <a:endParaRPr lang="ko-KR" altLang="ko-KR" sz="1600" dirty="0">
              <a:solidFill>
                <a:srgbClr val="000000"/>
              </a:solidFill>
              <a:effectLst/>
              <a:latin typeface="바탕" panose="02030600000101010101" pitchFamily="18" charset="-127"/>
              <a:ea typeface="바탕" panose="02030600000101010101" pitchFamily="18" charset="-127"/>
              <a:cs typeface="굴림" panose="020B0600000101010101" pitchFamily="50" charset="-127"/>
            </a:endParaRPr>
          </a:p>
          <a:p>
            <a:pPr marL="893763" indent="-893763" algn="just" defTabSz="808038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</a:t>
            </a:r>
            <a:r>
              <a:rPr lang="en-US" altLang="ko-KR" sz="16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ⓐ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거래자들이 거래 시 생각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치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못했던 상황에서 해당 정보가 사용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될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수도 있다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</a:p>
          <a:p>
            <a:pPr marL="1254125" indent="-1254125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altLang="ko-KR" sz="16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808038" indent="-808038" algn="just">
              <a:lnSpc>
                <a:spcPct val="107000"/>
              </a:lnSpc>
              <a:spcAft>
                <a:spcPts val="800"/>
              </a:spcAft>
              <a:buNone/>
            </a:pPr>
            <a:endParaRPr lang="ko-KR" altLang="ko-KR" sz="1600" dirty="0">
              <a:solidFill>
                <a:srgbClr val="000000"/>
              </a:solidFill>
              <a:effectLst/>
              <a:latin typeface="+mn-ea"/>
              <a:cs typeface="굴림" panose="020B0600000101010101" pitchFamily="50" charset="-127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777" y="37473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3282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5</a:t>
            </a:r>
            <a:r>
              <a:rPr lang="ko-KR" altLang="en-US" sz="2800" dirty="0"/>
              <a:t>장 인공지능이 시장과 정부에 초래할 파장과 대응책은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3.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인공지능화로 인한 시장실패 확대와 소비자 후생 악화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57829"/>
            <a:ext cx="9603275" cy="4693496"/>
          </a:xfrm>
        </p:spPr>
        <p:txBody>
          <a:bodyPr>
            <a:normAutofit/>
          </a:bodyPr>
          <a:lstStyle/>
          <a:p>
            <a:pPr marL="625475" indent="-625475" algn="just" defTabSz="808038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4) 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AI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로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기업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은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미래 데이터 이용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관련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더 많은 정보를 가질 수 있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어서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ko-KR" sz="1600" b="1" dirty="0">
                <a:effectLst/>
                <a:latin typeface="+mn-ea"/>
                <a:cs typeface="Times New Roman" panose="02020603050405020304" pitchFamily="18" charset="0"/>
              </a:rPr>
              <a:t>‘</a:t>
            </a:r>
            <a:r>
              <a:rPr lang="ko-KR" altLang="ko-KR" sz="1600" b="1" dirty="0">
                <a:effectLst/>
                <a:latin typeface="+mn-ea"/>
                <a:cs typeface="Times New Roman" panose="02020603050405020304" pitchFamily="18" charset="0"/>
              </a:rPr>
              <a:t>개인정보</a:t>
            </a:r>
            <a:r>
              <a:rPr lang="en-US" altLang="ko-KR" sz="1600" b="1" dirty="0">
                <a:effectLst/>
                <a:latin typeface="+mn-ea"/>
                <a:cs typeface="Times New Roman" panose="02020603050405020304" pitchFamily="18" charset="0"/>
              </a:rPr>
              <a:t>’ </a:t>
            </a:r>
            <a:r>
              <a:rPr lang="ko-KR" altLang="ko-KR" sz="1600" b="1" dirty="0">
                <a:effectLst/>
                <a:latin typeface="+mn-ea"/>
                <a:cs typeface="Times New Roman" panose="02020603050405020304" pitchFamily="18" charset="0"/>
              </a:rPr>
              <a:t>관련 이해상충</a:t>
            </a:r>
            <a:r>
              <a:rPr lang="en-US" altLang="ko-KR" sz="1600" b="1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ko-KR" sz="1600" b="1" dirty="0">
                <a:effectLst/>
                <a:latin typeface="+mn-ea"/>
                <a:cs typeface="Times New Roman" panose="02020603050405020304" pitchFamily="18" charset="0"/>
              </a:rPr>
              <a:t>문제들을 심화시킨다</a:t>
            </a:r>
            <a:r>
              <a:rPr lang="en-US" altLang="ko-KR" sz="1600" b="1" dirty="0">
                <a:effectLst/>
                <a:latin typeface="+mn-ea"/>
                <a:cs typeface="Times New Roman" panose="02020603050405020304" pitchFamily="18" charset="0"/>
              </a:rPr>
              <a:t>.</a:t>
            </a:r>
          </a:p>
          <a:p>
            <a:pPr marL="893763" indent="-893763" algn="just" defTabSz="808038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  ①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영리한 소비자들은 개인정보 제공을 꺼리고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소비자가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 거래마다 거래의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이익과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제공한 개인정보를 기업이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이용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해서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발생할 잠재적 손실을 비교해서 의사결정을 해야 하는 어려움을 초래한다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 [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실질적 거래비용 증가와 효율성 감소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]</a:t>
            </a:r>
          </a:p>
          <a:p>
            <a:pPr marL="893763" indent="-893763" algn="just" defTabSz="808038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   ②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손해 발생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시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데이터 오용 시작 원점까지 추적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이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대단히 어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려워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기업들이 소비자 손해를 내부화할 인센티브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가 없다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 </a:t>
            </a:r>
          </a:p>
          <a:p>
            <a:pPr marL="893763" indent="-893763" algn="just" defTabSz="808038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        ③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기업들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이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소비자 친화적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데이터 정책을 표방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해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도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en-US" sz="1600" dirty="0">
                <a:latin typeface="+mn-ea"/>
                <a:cs typeface="Times New Roman" panose="02020603050405020304" pitchFamily="18" charset="0"/>
              </a:rPr>
              <a:t>그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위반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의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사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후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적발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처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벌이 매우 어렵고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그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비용이 크다는 것을 알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고 있어서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이</a:t>
            </a: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정책을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위반할 매우 높은 인센티브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가 있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 </a:t>
            </a:r>
          </a:p>
          <a:p>
            <a:pPr marL="627063" indent="-627063" algn="just" defTabSz="808038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 </a:t>
            </a:r>
            <a:endParaRPr lang="en-US" altLang="ko-KR" sz="16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893763" indent="-893763" algn="just" defTabSz="808038">
              <a:lnSpc>
                <a:spcPct val="107000"/>
              </a:lnSpc>
              <a:spcAft>
                <a:spcPts val="800"/>
              </a:spcAft>
              <a:buNone/>
            </a:pPr>
            <a:endParaRPr lang="en-US" altLang="ko-KR" sz="1600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254125" indent="-1254125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altLang="ko-KR" sz="16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808038" indent="-808038" algn="just">
              <a:lnSpc>
                <a:spcPct val="107000"/>
              </a:lnSpc>
              <a:spcAft>
                <a:spcPts val="800"/>
              </a:spcAft>
              <a:buNone/>
            </a:pPr>
            <a:endParaRPr lang="ko-KR" altLang="ko-KR" sz="1600" dirty="0">
              <a:solidFill>
                <a:srgbClr val="000000"/>
              </a:solidFill>
              <a:effectLst/>
              <a:latin typeface="+mn-ea"/>
              <a:cs typeface="굴림" panose="020B0600000101010101" pitchFamily="50" charset="-127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777" y="37473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30125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5</a:t>
            </a:r>
            <a:r>
              <a:rPr lang="ko-KR" altLang="en-US" sz="2800" dirty="0"/>
              <a:t>장 인공지능이 시장과 정부에 초래할 파장과 대응책은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4.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인공지능화와 고용 및 분배정책 이슈들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57829"/>
            <a:ext cx="9603275" cy="4693496"/>
          </a:xfrm>
        </p:spPr>
        <p:txBody>
          <a:bodyPr>
            <a:normAutofit/>
          </a:bodyPr>
          <a:lstStyle/>
          <a:p>
            <a:pPr marL="893763" indent="-893763" algn="just" defTabSz="808038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2200" dirty="0">
                <a:solidFill>
                  <a:srgbClr val="FF0000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4.1 </a:t>
            </a:r>
            <a:r>
              <a:rPr lang="ko-KR" altLang="en-US" sz="22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인공지능화의 일과 일자리에 대한 파장 대응</a:t>
            </a:r>
            <a:endParaRPr lang="en-US" altLang="ko-KR" sz="2200" dirty="0"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93763" indent="-893763" algn="just" defTabSz="808038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1) </a:t>
            </a:r>
            <a:r>
              <a:rPr lang="ko-KR" altLang="en-US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경제학의 정형화된 사실과 </a:t>
            </a:r>
            <a:r>
              <a:rPr lang="ko-KR" altLang="en-US" sz="1600" dirty="0" err="1">
                <a:ea typeface="맑은 고딕" panose="020B0503020000020004" pitchFamily="50" charset="-127"/>
                <a:cs typeface="Times New Roman" panose="02020603050405020304" pitchFamily="18" charset="0"/>
              </a:rPr>
              <a:t>정치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〮</a:t>
            </a:r>
            <a:r>
              <a:rPr lang="ko-KR" altLang="en-US" sz="1600" dirty="0" err="1">
                <a:ea typeface="맑은 고딕" panose="020B0503020000020004" pitchFamily="50" charset="-127"/>
                <a:cs typeface="Times New Roman" panose="02020603050405020304" pitchFamily="18" charset="0"/>
              </a:rPr>
              <a:t>사회</a:t>
            </a:r>
            <a:r>
              <a:rPr lang="ko-KR" altLang="en-US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변동</a:t>
            </a:r>
            <a:endParaRPr lang="en-US" altLang="ko-KR" sz="1600" dirty="0"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09625" indent="-809625" algn="just" defTabSz="808038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ICT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혁명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은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예상과 달리 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‘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생산성 향상과 경제성장은 기대에 못 미</a:t>
            </a:r>
            <a:r>
              <a:rPr lang="ko-KR" altLang="en-US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치고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일자리는 크게 증가</a:t>
            </a:r>
            <a:r>
              <a:rPr lang="ko-KR" altLang="en-US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시켰다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.’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endParaRPr lang="en-US" altLang="ko-KR" sz="1600" b="1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715963" indent="-715963" algn="just" defTabSz="808038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②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 기간 소득 불평등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에 대한 불만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과 시장경제체제에 대한 이의 제기가 거의 모든 </a:t>
            </a:r>
            <a:r>
              <a:rPr lang="ko-KR" altLang="ko-KR" sz="1600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나라</a:t>
            </a:r>
            <a:r>
              <a:rPr lang="ko-KR" altLang="en-US" sz="1600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들</a:t>
            </a:r>
            <a:r>
              <a:rPr lang="ko-KR" altLang="ko-KR" sz="1600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에서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나타나 정권 교체나 정치체제 붕괴 상황이 빈번해졌다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809625" indent="-809625" algn="just" defTabSz="808038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③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인공지능 기술은 이 경향을 더욱 강화하는 방식으로 우리 삶에 영향을 미칠 것이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endParaRPr lang="en-US" altLang="ko-KR" sz="1600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09625" indent="-809625" algn="just" defTabSz="808038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2) </a:t>
            </a:r>
            <a:r>
              <a:rPr lang="ko-KR" altLang="en-US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정부의 당면 과제</a:t>
            </a:r>
            <a:endParaRPr lang="en-US" altLang="ko-KR" sz="1600" dirty="0"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09625" indent="-809625" algn="just" defTabSz="808038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       </a:t>
            </a:r>
            <a:r>
              <a:rPr lang="en-US" altLang="ko-KR" sz="16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① </a:t>
            </a:r>
            <a:r>
              <a:rPr lang="ko-KR" altLang="en-US" sz="16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인공지능 기술로 인한 소득 불평등 심화 문제 대처</a:t>
            </a:r>
            <a:endParaRPr lang="en-US" altLang="ko-KR" sz="16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714375" indent="-714375" algn="just" defTabSz="808038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②</a:t>
            </a: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인공지능의 채택과 확산의 충격이 </a:t>
            </a: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‘</a:t>
            </a:r>
            <a:r>
              <a:rPr lang="ko-KR" altLang="en-US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전면적</a:t>
            </a: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,</a:t>
            </a:r>
            <a:r>
              <a:rPr lang="ko-KR" altLang="en-US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거시적일 것인가</a:t>
            </a: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?’ vs. ‘</a:t>
            </a:r>
            <a:r>
              <a:rPr lang="ko-KR" altLang="en-US" sz="1600" dirty="0" err="1">
                <a:ea typeface="맑은 고딕" panose="020B0503020000020004" pitchFamily="50" charset="-127"/>
                <a:cs typeface="Times New Roman" panose="02020603050405020304" pitchFamily="18" charset="0"/>
              </a:rPr>
              <a:t>산업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〮</a:t>
            </a:r>
            <a:r>
              <a:rPr lang="ko-KR" altLang="en-US" sz="1600" dirty="0" err="1">
                <a:ea typeface="맑은 고딕" panose="020B0503020000020004" pitchFamily="50" charset="-127"/>
                <a:cs typeface="Times New Roman" panose="02020603050405020304" pitchFamily="18" charset="0"/>
              </a:rPr>
              <a:t>부문</a:t>
            </a:r>
            <a:r>
              <a:rPr lang="ko-KR" altLang="en-US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특정적일 것인가</a:t>
            </a: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?’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       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</a:t>
            </a:r>
            <a:endParaRPr lang="en-US" altLang="ko-KR" sz="16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893763" indent="-893763" algn="just" defTabSz="808038">
              <a:lnSpc>
                <a:spcPct val="107000"/>
              </a:lnSpc>
              <a:spcAft>
                <a:spcPts val="800"/>
              </a:spcAft>
              <a:buNone/>
            </a:pPr>
            <a:endParaRPr lang="en-US" altLang="ko-KR" sz="1600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254125" indent="-1254125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altLang="ko-KR" sz="16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808038" indent="-808038" algn="just">
              <a:lnSpc>
                <a:spcPct val="107000"/>
              </a:lnSpc>
              <a:spcAft>
                <a:spcPts val="800"/>
              </a:spcAft>
              <a:buNone/>
            </a:pPr>
            <a:endParaRPr lang="ko-KR" altLang="ko-KR" sz="1600" dirty="0">
              <a:solidFill>
                <a:srgbClr val="000000"/>
              </a:solidFill>
              <a:effectLst/>
              <a:latin typeface="+mn-ea"/>
              <a:cs typeface="굴림" panose="020B0600000101010101" pitchFamily="50" charset="-127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777" y="37473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98533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5</a:t>
            </a:r>
            <a:r>
              <a:rPr lang="ko-KR" altLang="en-US" sz="2800" dirty="0"/>
              <a:t>장 인공지능이 시장과 정부에 초래할 파장과 대응책은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4.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인공지능화와 고용 및 분배정책 이슈들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57829"/>
            <a:ext cx="9603275" cy="4693496"/>
          </a:xfrm>
        </p:spPr>
        <p:txBody>
          <a:bodyPr>
            <a:normAutofit/>
          </a:bodyPr>
          <a:lstStyle/>
          <a:p>
            <a:pPr marL="893763" indent="-893763" algn="just" defTabSz="808038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dirty="0">
                <a:solidFill>
                  <a:srgbClr val="FF0000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4.2 </a:t>
            </a:r>
            <a:r>
              <a:rPr lang="ko-KR" altLang="en-US" dirty="0">
                <a:ea typeface="맑은 고딕" panose="020B0503020000020004" pitchFamily="50" charset="-127"/>
                <a:cs typeface="Times New Roman" panose="02020603050405020304" pitchFamily="18" charset="0"/>
              </a:rPr>
              <a:t>일과 일자리 및 소득분배 정책대안들</a:t>
            </a:r>
            <a:endParaRPr lang="en-US" altLang="ko-KR" dirty="0"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93763" indent="-893763" algn="just" defTabSz="808038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1) </a:t>
            </a:r>
            <a:r>
              <a:rPr lang="ko-KR" altLang="en-US" sz="1600" dirty="0">
                <a:latin typeface="+mn-ea"/>
                <a:cs typeface="Times New Roman" panose="02020603050405020304" pitchFamily="18" charset="0"/>
              </a:rPr>
              <a:t>보편적 기본소득</a:t>
            </a: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(UBI:</a:t>
            </a:r>
            <a:r>
              <a:rPr lang="ko-KR" altLang="en-US" sz="16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universal basic income)</a:t>
            </a:r>
          </a:p>
          <a:p>
            <a:pPr marL="1343025" indent="-1343025" algn="just" defTabSz="808038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</a:t>
            </a:r>
            <a:r>
              <a:rPr lang="ko-KR" altLang="ko-KR" sz="1600" dirty="0">
                <a:latin typeface="+mn-ea"/>
                <a:cs typeface="Times New Roman" panose="02020603050405020304" pitchFamily="18" charset="0"/>
              </a:rPr>
              <a:t>①</a:t>
            </a: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UBI: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성인인 국민 모두에게 기존 사회안전망의 일부 또는 전부를 대체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,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동일 금액을 조건 없이 현금으로 지불하는 정책</a:t>
            </a:r>
            <a:endParaRPr lang="en-US" altLang="ko-KR" sz="16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893763" indent="-893763" algn="just" defTabSz="808038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</a:t>
            </a:r>
            <a:r>
              <a:rPr lang="ko-KR" altLang="ko-KR" sz="1600" dirty="0">
                <a:latin typeface="+mn-ea"/>
                <a:cs typeface="Times New Roman" panose="02020603050405020304" pitchFamily="18" charset="0"/>
              </a:rPr>
              <a:t>②</a:t>
            </a: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특징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: </a:t>
            </a:r>
          </a:p>
          <a:p>
            <a:pPr marL="893763" indent="-893763" algn="just" defTabSz="808038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    ⓐ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시민권과 나이 등 지극히 제한된 조건 외에 국민 누구나 보편적으로 이용할 수 있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 </a:t>
            </a:r>
          </a:p>
          <a:p>
            <a:pPr marL="893763" indent="-893763" algn="just" defTabSz="808038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           ⓑ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식품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난방연료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주거시설 같은 현물 공여가 아니라 현금으로 지급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된다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 </a:t>
            </a:r>
          </a:p>
          <a:p>
            <a:pPr marL="1162050" indent="-1162050" algn="just" defTabSz="808038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    ⓒ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일자리 지원자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구직자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학교나 직업훈련 출석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등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다른 조건들을 전제하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지 않고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무조건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(unconditionally)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지급된다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</a:t>
            </a:r>
          </a:p>
          <a:p>
            <a:pPr marL="809625" indent="-809625" algn="just" defTabSz="808038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        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</a:t>
            </a:r>
            <a:endParaRPr lang="en-US" altLang="ko-KR" sz="16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893763" indent="-893763" algn="just" defTabSz="808038">
              <a:lnSpc>
                <a:spcPct val="107000"/>
              </a:lnSpc>
              <a:spcAft>
                <a:spcPts val="800"/>
              </a:spcAft>
              <a:buNone/>
            </a:pPr>
            <a:endParaRPr lang="en-US" altLang="ko-KR" sz="1600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254125" indent="-1254125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altLang="ko-KR" sz="16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808038" indent="-808038" algn="just">
              <a:lnSpc>
                <a:spcPct val="107000"/>
              </a:lnSpc>
              <a:spcAft>
                <a:spcPts val="800"/>
              </a:spcAft>
              <a:buNone/>
            </a:pPr>
            <a:endParaRPr lang="ko-KR" altLang="ko-KR" sz="1600" dirty="0">
              <a:solidFill>
                <a:srgbClr val="000000"/>
              </a:solidFill>
              <a:effectLst/>
              <a:latin typeface="+mn-ea"/>
              <a:cs typeface="굴림" panose="020B0600000101010101" pitchFamily="50" charset="-127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777" y="37473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23846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5</a:t>
            </a:r>
            <a:r>
              <a:rPr lang="ko-KR" altLang="en-US" sz="2800" dirty="0"/>
              <a:t>장 인공지능이 시장과 정부에 초래할 파장과 대응책은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4.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인공지능화와 고용 및 분배정책 이슈들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57829"/>
            <a:ext cx="9603275" cy="4693496"/>
          </a:xfrm>
        </p:spPr>
        <p:txBody>
          <a:bodyPr>
            <a:normAutofit/>
          </a:bodyPr>
          <a:lstStyle/>
          <a:p>
            <a:pPr marL="893763" indent="-893763" algn="just" defTabSz="808038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 </a:t>
            </a:r>
            <a:r>
              <a:rPr lang="ko-KR" altLang="ko-KR" sz="1600" dirty="0">
                <a:latin typeface="+mn-ea"/>
                <a:cs typeface="Times New Roman" panose="02020603050405020304" pitchFamily="18" charset="0"/>
              </a:rPr>
              <a:t>②</a:t>
            </a: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방식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: </a:t>
            </a:r>
          </a:p>
          <a:p>
            <a:pPr marL="1166813" indent="-1166813" algn="just" defTabSz="808038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    ⓐ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대부분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‘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빈곤선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’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같은 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일정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기준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까지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소득을 올릴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충분한 수준을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UBI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금액으로 제안하고 있다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</a:p>
          <a:p>
            <a:pPr marL="1166813" indent="-1166813" algn="just" defTabSz="808038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 - Murray(2006):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21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세 이상 모든 미국 시민에게 매년 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$10,000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를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지급한다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</a:t>
            </a:r>
          </a:p>
          <a:p>
            <a:pPr marL="1166813" indent="-1166813" algn="just" defTabSz="808038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        -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Stern and Kravitz(2016):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노인이 아닌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(non-elderly)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미국 시민에게 매년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$12,000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를 지급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한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1166813" indent="-1166813" algn="just" defTabSz="808038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ⓑ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두 대안들은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식품 〮주거 〮난방 보조금 등 현물 보조와 보조금을 대체하는 데 초점을 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둔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반면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사회보장 퇴직소득과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Medicare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〮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Medicaid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같은 무료 건강보험들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의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대체 여부에서 차이가 있다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</a:p>
          <a:p>
            <a:pPr marL="1166813" indent="-1166813" algn="just" defTabSz="808038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     ⓒ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 상쇄요인들을 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반영해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도 제안된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UBI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시행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은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매년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1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조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달러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의 추가 재정수입이 필요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하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</a:t>
            </a:r>
          </a:p>
          <a:p>
            <a:pPr marL="893763" indent="-893763" algn="just" defTabSz="808038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③</a:t>
            </a: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UBI</a:t>
            </a:r>
            <a:r>
              <a:rPr lang="ko-KR" altLang="en-US" sz="1600" dirty="0">
                <a:latin typeface="+mn-ea"/>
                <a:cs typeface="Times New Roman" panose="02020603050405020304" pitchFamily="18" charset="0"/>
              </a:rPr>
              <a:t>의 연혁과 논리의 진화</a:t>
            </a:r>
            <a:endParaRPr lang="en-US" altLang="ko-KR" sz="16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1166813" indent="-1166813" algn="just" defTabSz="808038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     ⓐ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Thomas Paine(</a:t>
            </a:r>
            <a:r>
              <a:rPr lang="en-US" altLang="ko-KR" sz="1600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1797):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기독교적인 도덕적 전제에 입각한 이유들로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UBI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를 주장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했다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  <a:endParaRPr lang="en-US" altLang="ko-KR" sz="16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809625" indent="-809625" algn="just" defTabSz="808038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        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</a:t>
            </a:r>
            <a:endParaRPr lang="en-US" altLang="ko-KR" sz="16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893763" indent="-893763" algn="just" defTabSz="808038">
              <a:lnSpc>
                <a:spcPct val="107000"/>
              </a:lnSpc>
              <a:spcAft>
                <a:spcPts val="800"/>
              </a:spcAft>
              <a:buNone/>
            </a:pPr>
            <a:endParaRPr lang="en-US" altLang="ko-KR" sz="1600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254125" indent="-1254125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altLang="ko-KR" sz="16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808038" indent="-808038" algn="just">
              <a:lnSpc>
                <a:spcPct val="107000"/>
              </a:lnSpc>
              <a:spcAft>
                <a:spcPts val="800"/>
              </a:spcAft>
              <a:buNone/>
            </a:pPr>
            <a:endParaRPr lang="ko-KR" altLang="ko-KR" sz="1600" dirty="0">
              <a:solidFill>
                <a:srgbClr val="000000"/>
              </a:solidFill>
              <a:effectLst/>
              <a:latin typeface="+mn-ea"/>
              <a:cs typeface="굴림" panose="020B0600000101010101" pitchFamily="50" charset="-127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777" y="37473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8623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5</a:t>
            </a:r>
            <a:r>
              <a:rPr lang="ko-KR" altLang="en-US" sz="2800" dirty="0"/>
              <a:t>장 인공지능이 시장과 정부에 초래할 파장과 대응책은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4.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인공지능화와 고용 및 분배정책 이슈들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57829"/>
            <a:ext cx="9603275" cy="4693496"/>
          </a:xfrm>
        </p:spPr>
        <p:txBody>
          <a:bodyPr>
            <a:normAutofit/>
          </a:bodyPr>
          <a:lstStyle/>
          <a:p>
            <a:pPr marL="1252538" indent="-1252538" algn="just" defTabSz="808038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     ⓑ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조세와 재정 관련 일부 연구자들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: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UBI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가 다른 기존 사회보장 프로그램들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보다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단일하고 간소한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(streamlined)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프로그램으로 관리에 효율적이면서 경제에 대한 왜곡이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작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</a:t>
            </a: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</a:t>
            </a:r>
          </a:p>
          <a:p>
            <a:pPr marL="1252538" indent="-1252538" algn="just" defTabSz="808038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     ⓒ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인공지능 기술의 확산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시 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UBI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가 최저소득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(income floor)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을 보장해서 대량실업 장기화나 보편적인 빈곤화 문제를 해소하는 데 기여할 수 있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고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,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 기업가정신 발현의 계기가 될 수 있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 </a:t>
            </a:r>
          </a:p>
          <a:p>
            <a:pPr marL="3763963" indent="-3763963" algn="just" defTabSz="808038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         - 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Mark Zuckerberg(2017):  ‘UBI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가 모든 사람들이 각각 새로운 무엇인가를 시도하는데 완충장치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(cushion)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역할을 하게 될 것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이다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.’ </a:t>
            </a:r>
          </a:p>
          <a:p>
            <a:pPr marL="3321050" indent="-3321050" algn="just" defTabSz="808038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 ④ UBI</a:t>
            </a:r>
            <a:r>
              <a:rPr lang="ko-KR" altLang="en-US" sz="1600" dirty="0">
                <a:latin typeface="+mn-ea"/>
                <a:cs typeface="Times New Roman" panose="02020603050405020304" pitchFamily="18" charset="0"/>
              </a:rPr>
              <a:t>의 문제점들</a:t>
            </a:r>
            <a:endParaRPr lang="en-US" altLang="ko-KR" sz="1600" dirty="0">
              <a:latin typeface="+mn-ea"/>
              <a:cs typeface="Times New Roman" panose="02020603050405020304" pitchFamily="18" charset="0"/>
            </a:endParaRPr>
          </a:p>
          <a:p>
            <a:pPr marL="1250950" indent="-1250950" algn="just" defTabSz="808038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          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ⓐ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실행에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엄청난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재원이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소요되어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프로그램의 실현가능성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(feasibility)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이 매우 낮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</a:t>
            </a:r>
          </a:p>
          <a:p>
            <a:pPr marL="1250950" indent="-1250950" algn="just" defTabSz="808038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        -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매년 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1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조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달러를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조달하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려면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pay-roll tax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거의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2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배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개인소득세 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50%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인상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해야 한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 </a:t>
            </a:r>
          </a:p>
          <a:p>
            <a:pPr marL="1250950" indent="-1250950" algn="just" defTabSz="808038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        -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미국 국민들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의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이 기상천외한 세율인상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수용은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거의 불가능한 일로 추정되고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있다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</a:t>
            </a: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            </a:t>
            </a: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 </a:t>
            </a:r>
            <a:endParaRPr lang="en-US" altLang="ko-KR" sz="16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893763" indent="-893763" algn="just" defTabSz="808038">
              <a:lnSpc>
                <a:spcPct val="107000"/>
              </a:lnSpc>
              <a:spcAft>
                <a:spcPts val="800"/>
              </a:spcAft>
              <a:buNone/>
            </a:pPr>
            <a:endParaRPr lang="en-US" altLang="ko-KR" sz="1600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254125" indent="-1254125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altLang="ko-KR" sz="16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808038" indent="-808038" algn="just">
              <a:lnSpc>
                <a:spcPct val="107000"/>
              </a:lnSpc>
              <a:spcAft>
                <a:spcPts val="800"/>
              </a:spcAft>
              <a:buNone/>
            </a:pPr>
            <a:endParaRPr lang="ko-KR" altLang="ko-KR" sz="1600" dirty="0">
              <a:solidFill>
                <a:srgbClr val="000000"/>
              </a:solidFill>
              <a:effectLst/>
              <a:latin typeface="+mn-ea"/>
              <a:cs typeface="굴림" panose="020B0600000101010101" pitchFamily="50" charset="-127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777" y="37473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5951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5</a:t>
            </a:r>
            <a:r>
              <a:rPr lang="ko-KR" altLang="en-US" sz="2800" dirty="0"/>
              <a:t>장 인공지능이 시장과 정부에 초래할 파장과 대응책은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4.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인공지능화와 고용 및 분배정책 이슈들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57829"/>
            <a:ext cx="9603275" cy="4693496"/>
          </a:xfrm>
        </p:spPr>
        <p:txBody>
          <a:bodyPr>
            <a:normAutofit/>
          </a:bodyPr>
          <a:lstStyle/>
          <a:p>
            <a:pPr marL="1250950" indent="-1250950" algn="just" defTabSz="808038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</a:t>
            </a:r>
            <a:r>
              <a:rPr lang="ko-KR" altLang="en-US" sz="16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ⓑ </a:t>
            </a:r>
            <a:r>
              <a:rPr lang="en-US" altLang="ko-KR" sz="1600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UBI</a:t>
            </a:r>
            <a:r>
              <a:rPr lang="ko-KR" altLang="en-US" sz="1600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가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형평성 목표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(targeting)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에 내재되어 있는 상충관계를 다루는 최적수단이 아니다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1250950" indent="-1250950" algn="just" defTabSz="808038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       - 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UBI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는 저소득층 가계의 순이전소득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(net transfer)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을 축소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하므로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,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소득 불평등을 해소하여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공정성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과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형평성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을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보장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할 것인가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에 대한 의심과 비판이 있다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 . </a:t>
            </a:r>
            <a:endParaRPr lang="en-US" altLang="ko-KR" sz="1600" dirty="0">
              <a:latin typeface="+mn-ea"/>
              <a:cs typeface="Times New Roman" panose="02020603050405020304" pitchFamily="18" charset="0"/>
            </a:endParaRPr>
          </a:p>
          <a:p>
            <a:pPr marL="1250950" indent="-1250950" algn="just" defTabSz="808038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+mn-ea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</a:t>
            </a: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- 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실업보험은 실업을 조건으로 지급</a:t>
            </a:r>
            <a:r>
              <a:rPr lang="ko-KR" altLang="en-US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되어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도덕적 해이가 발생하</a:t>
            </a:r>
            <a:r>
              <a:rPr lang="ko-KR" altLang="en-US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나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실업한 가계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실질적 니즈를 가진 가계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의 소비를 일정 수준으로 유지</a:t>
            </a:r>
            <a:r>
              <a:rPr lang="ko-KR" altLang="en-US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하여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설정목표</a:t>
            </a:r>
            <a:r>
              <a:rPr lang="ko-KR" altLang="en-US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와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부합하는 역할을 한다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</a:p>
          <a:p>
            <a:pPr marL="1250950" indent="-1250950" algn="just" defTabSz="808038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- 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UBI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로 이</a:t>
            </a:r>
            <a:r>
              <a:rPr lang="ko-KR" altLang="en-US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를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대체</a:t>
            </a:r>
            <a:r>
              <a:rPr lang="ko-KR" altLang="en-US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하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면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도덕적 해이는 감소</a:t>
            </a:r>
            <a:r>
              <a:rPr lang="ko-KR" altLang="en-US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되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나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실업보험이 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실업자 가계의 소비수준을 지속적으로 유지시</a:t>
            </a:r>
            <a:r>
              <a:rPr lang="ko-KR" altLang="en-US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켰던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것은 포기해야 한다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</a:p>
          <a:p>
            <a:pPr marL="1250950" indent="-1250950" algn="just" defTabSz="808038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ⓒ </a:t>
            </a:r>
            <a:r>
              <a:rPr lang="en-US" altLang="ko-KR" sz="1600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UBI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가 기업가정신과 기술혁신을 고무시킬 것이라는 주장도 그럴듯하나 그 증거가 없다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16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166813" indent="-116681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             -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알래스카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노르웨이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중동 일부 산유국들은 원유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판매수입으로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대부분 국민들에게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UBI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와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유사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한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소득이전을 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했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으나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 지역들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의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기업가정신과 혁신이 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타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지역들보다 고양된 증거는 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없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  <a:endParaRPr lang="en-US" altLang="ko-KR" sz="16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808038" indent="-808038" algn="just">
              <a:lnSpc>
                <a:spcPct val="107000"/>
              </a:lnSpc>
              <a:spcAft>
                <a:spcPts val="800"/>
              </a:spcAft>
              <a:buNone/>
            </a:pPr>
            <a:endParaRPr lang="ko-KR" altLang="ko-KR" sz="1600" dirty="0">
              <a:solidFill>
                <a:srgbClr val="000000"/>
              </a:solidFill>
              <a:effectLst/>
              <a:latin typeface="+mn-ea"/>
              <a:cs typeface="굴림" panose="020B0600000101010101" pitchFamily="50" charset="-127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777" y="37473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2324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5</a:t>
            </a:r>
            <a:r>
              <a:rPr lang="ko-KR" altLang="en-US" sz="2800" dirty="0"/>
              <a:t>장 인공지능이 시장과 정부에 초래할 파장과 대응책은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4.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인공지능화와 고용 및 분배정책 이슈들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57829"/>
            <a:ext cx="9603275" cy="4693496"/>
          </a:xfrm>
        </p:spPr>
        <p:txBody>
          <a:bodyPr>
            <a:normAutofit/>
          </a:bodyPr>
          <a:lstStyle/>
          <a:p>
            <a:pPr marL="1166813" indent="-116681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2)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고용보조금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(employment subsidies)</a:t>
            </a:r>
          </a:p>
          <a:p>
            <a:pPr marL="1166813" indent="-116681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① </a:t>
            </a:r>
            <a:r>
              <a:rPr lang="ko-KR" altLang="en-US" sz="16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고용보조금</a:t>
            </a:r>
            <a:r>
              <a:rPr lang="en-US" altLang="ko-KR" sz="16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고용된 노동자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의 소득이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일정 금액에 미달할 경우 그 보전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을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위해 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지급하는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보조금</a:t>
            </a:r>
            <a:endParaRPr lang="en-US" altLang="ko-KR" sz="1600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166813" indent="-116681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ⓐ EITC(2020) </a:t>
            </a:r>
            <a:r>
              <a:rPr lang="en-US" altLang="ko-KR" sz="16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–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근로소득</a:t>
            </a:r>
            <a:r>
              <a:rPr lang="ko-KR" altLang="en-US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이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증가할수록 보조금 비율 감소하는 방식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으로 매년 변동</a:t>
            </a:r>
            <a:endParaRPr lang="en-US" altLang="ko-KR" sz="1600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166813" indent="-116681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-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두 자녀 가계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: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가장</a:t>
            </a:r>
            <a:r>
              <a:rPr lang="ko-KR" altLang="en-US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의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근로소득 세액공제 </a:t>
            </a:r>
            <a:r>
              <a:rPr lang="ko-KR" altLang="ko-KR" sz="1600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상한액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$5,920; 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공제 상한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$53,330 </a:t>
            </a:r>
          </a:p>
          <a:p>
            <a:pPr marL="1166813" indent="-116681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-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자녀 수가 하나인 경우 상당히 작고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세 자녀 이상이면 상당히 크다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1166813" indent="-116681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- ‘</a:t>
            </a:r>
            <a:r>
              <a:rPr lang="ko-KR" altLang="en-US" sz="16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자녀 없는 가계</a:t>
            </a:r>
            <a:r>
              <a:rPr lang="en-US" altLang="ko-KR" sz="16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’</a:t>
            </a:r>
            <a:r>
              <a:rPr lang="ko-KR" altLang="en-US" sz="16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에는 아주 적은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보조금만 지급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: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최대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$538</a:t>
            </a:r>
          </a:p>
          <a:p>
            <a:pPr marL="1166813" indent="-116681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ⓑ 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EITC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확대 방안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(proposals):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오바마 행정부와 </a:t>
            </a:r>
            <a:r>
              <a:rPr lang="ko-KR" altLang="en-US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민주당 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의회가 제안</a:t>
            </a:r>
            <a:endParaRPr lang="en-US" altLang="ko-KR" sz="16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166813" indent="-116681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-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‘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자녀 없는 가</a:t>
            </a:r>
            <a:r>
              <a:rPr lang="ko-KR" altLang="en-US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계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’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에 대한 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EITC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를 실질적으로 증가시키는 </a:t>
            </a:r>
            <a:r>
              <a:rPr lang="ko-KR" altLang="en-US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방안</a:t>
            </a:r>
            <a:endParaRPr lang="en-US" altLang="ko-KR" sz="16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344613" indent="-134461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-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‘EITC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가 소득분배만 아니라 노동참가율을 증가시킨다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.’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는 실증연구 결과가 </a:t>
            </a:r>
            <a:r>
              <a:rPr lang="ko-KR" altLang="en-US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제안 배경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endParaRPr lang="ko-KR" altLang="ko-KR" sz="16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08038" indent="-808038" algn="just">
              <a:lnSpc>
                <a:spcPct val="107000"/>
              </a:lnSpc>
              <a:spcAft>
                <a:spcPts val="800"/>
              </a:spcAft>
              <a:buNone/>
            </a:pPr>
            <a:endParaRPr lang="ko-KR" altLang="ko-KR" sz="1600" dirty="0">
              <a:solidFill>
                <a:srgbClr val="000000"/>
              </a:solidFill>
              <a:effectLst/>
              <a:latin typeface="+mn-ea"/>
              <a:cs typeface="굴림" panose="020B0600000101010101" pitchFamily="50" charset="-127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777" y="37473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747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5</a:t>
            </a:r>
            <a:r>
              <a:rPr lang="ko-KR" altLang="en-US" sz="2800" dirty="0"/>
              <a:t>장 인공지능이 시장과 정부에 초래할 파장과 대응책은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4.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인공지능화와 고용 및 분배정책 이슈들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57829"/>
            <a:ext cx="9603275" cy="4693496"/>
          </a:xfrm>
        </p:spPr>
        <p:txBody>
          <a:bodyPr>
            <a:noAutofit/>
          </a:bodyPr>
          <a:lstStyle/>
          <a:p>
            <a:pPr marL="1166813" indent="-116681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solidFill>
                  <a:srgbClr val="000000"/>
                </a:solidFill>
                <a:effectLst/>
                <a:latin typeface="+mn-ea"/>
                <a:cs typeface="굴림" panose="020B0600000101010101" pitchFamily="50" charset="-127"/>
              </a:rPr>
              <a:t>             ⓒ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취업기회 세액공제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(WOTC: Work Opportunity Tax Credit)</a:t>
            </a:r>
          </a:p>
          <a:p>
            <a:pPr marL="1439863" indent="-14398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  -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고용주에 대한 보조금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: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최저임금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($7.25/h)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가계에 시간 당 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$7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를 정부가 더 지불</a:t>
            </a:r>
            <a:endParaRPr lang="en-US" altLang="ko-KR" sz="1600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439863" indent="-14398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  -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근로자 소득</a:t>
            </a:r>
            <a:r>
              <a:rPr lang="ko-KR" altLang="en-US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이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증가하면 보조금은 삭감되기 시작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하도록 설계</a:t>
            </a:r>
            <a:endParaRPr lang="en-US" altLang="ko-KR" sz="1600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439863" indent="-14398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  - </a:t>
            </a:r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장점</a:t>
            </a: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</a:p>
          <a:p>
            <a:pPr marL="1524000" indent="-15240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    〮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프로그램 관리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는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고용주와 세무당국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 하고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노동자는 그 부담이 사실상 없다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</a:p>
          <a:p>
            <a:pPr marL="1524000" indent="-15240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         </a:t>
            </a:r>
            <a:r>
              <a:rPr lang="en-US" altLang="ko-KR" sz="16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〮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조세와 다른 소득분배 프로그램 수혜대상자들에 대한 낙인효과를 확실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히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제거할 수 있다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</a:p>
          <a:p>
            <a:pPr marL="1524000" indent="-15240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    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- </a:t>
            </a:r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단점</a:t>
            </a: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</a:p>
          <a:p>
            <a:pPr marL="1524000" indent="-15240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    〮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소득분배 차원에서 노동자가 소속한 가계의 총소득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(overall household income)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이나 가구 전체의 환경에 따라 수혜대상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(target)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을 정하는 것을 어렵게 한다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1524000" indent="-1524000" algn="just">
              <a:lnSpc>
                <a:spcPct val="107000"/>
              </a:lnSpc>
              <a:spcAft>
                <a:spcPts val="800"/>
              </a:spcAft>
              <a:buNone/>
            </a:pPr>
            <a:endParaRPr lang="ko-KR" altLang="ko-KR" sz="1600" dirty="0">
              <a:solidFill>
                <a:srgbClr val="000000"/>
              </a:solidFill>
              <a:effectLst/>
              <a:latin typeface="+mn-ea"/>
              <a:cs typeface="굴림" panose="020B0600000101010101" pitchFamily="50" charset="-127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777" y="37473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76011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5</a:t>
            </a:r>
            <a:r>
              <a:rPr lang="ko-KR" altLang="en-US" sz="2800" dirty="0"/>
              <a:t>장 인공지능이 시장과 정부에 초래할 파장과 대응책은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4.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인공지능화와 고용 및 분배정책 이슈들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57829"/>
            <a:ext cx="9603275" cy="4693496"/>
          </a:xfrm>
        </p:spPr>
        <p:txBody>
          <a:bodyPr>
            <a:noAutofit/>
          </a:bodyPr>
          <a:lstStyle/>
          <a:p>
            <a:pPr marL="1797050" indent="-179705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③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고용보조금 제도의 문제점들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987425" indent="-987425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</a:t>
            </a:r>
            <a:r>
              <a:rPr lang="ko-KR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ⓐ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추가적인 재원을 조달해야 한다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1252538" indent="-1252538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ⓑ 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고용 조건부 지급이므로 관리비용이 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UBI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보다 높고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소득과 근로시간 허위 보고 등 다양한 기회주의적 행동 인센티브가 커진다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987425" indent="-987425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④ </a:t>
            </a:r>
            <a:r>
              <a:rPr lang="ko-KR" altLang="en-US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고용보조금 제도의 장점들</a:t>
            </a:r>
            <a:endParaRPr lang="en-US" altLang="ko-KR" sz="16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252538" indent="-1252538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</a:t>
            </a:r>
            <a:r>
              <a:rPr lang="ko-KR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ⓐ</a:t>
            </a: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소요 재원이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UBI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와 비교할 때 상당히 작다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: 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오바마 행정부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EITC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확대 방안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은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매년 추가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50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억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달러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가 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소요될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것으로 추산되었다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</a:p>
          <a:p>
            <a:pPr marL="1252538" indent="-1252538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  ⓑ 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혜택이 고용된 노동자에 대한 인센티브로 작용하고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일이 여전히 사회 부조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(social support)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의 중심이라는 신호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(signaling)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를 보낸다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  <a:endParaRPr lang="en-US" altLang="ko-KR" sz="16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987425" indent="-987425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endParaRPr lang="ko-KR" altLang="ko-KR" sz="16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439863" indent="-1439863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altLang="ko-KR" sz="1600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524000" indent="-15240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         </a:t>
            </a:r>
            <a:endParaRPr lang="ko-KR" altLang="ko-KR" sz="1600" dirty="0">
              <a:solidFill>
                <a:srgbClr val="000000"/>
              </a:solidFill>
              <a:effectLst/>
              <a:latin typeface="+mn-ea"/>
              <a:cs typeface="굴림" panose="020B0600000101010101" pitchFamily="50" charset="-127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777" y="37473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52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 fontScale="90000"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1</a:t>
            </a:r>
            <a:r>
              <a:rPr lang="ko-KR" altLang="en-US" sz="2800" dirty="0"/>
              <a:t>장 </a:t>
            </a:r>
            <a:r>
              <a:rPr lang="ko-KR" altLang="ko-KR" sz="2800" b="1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인공지능은 어디서 출발해서 여기까지 왔나</a:t>
            </a:r>
            <a:r>
              <a:rPr lang="en-US" altLang="ko-KR" sz="2800" b="1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?</a:t>
            </a:r>
            <a:br>
              <a:rPr lang="en-US" altLang="ko-KR" sz="2800" dirty="0"/>
            </a:br>
            <a:r>
              <a:rPr lang="en-US" altLang="ko-KR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4. 2</a:t>
            </a:r>
            <a:r>
              <a:rPr lang="ko-KR" altLang="en-US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차 황금기</a:t>
            </a:r>
            <a:r>
              <a:rPr lang="en-US" altLang="ko-KR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전문가 시스템과 일</a:t>
            </a:r>
            <a:r>
              <a:rPr lang="en-US" altLang="ko-KR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</a:t>
            </a:r>
            <a:r>
              <a:rPr lang="ko-KR" altLang="en-US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미</a:t>
            </a:r>
            <a:r>
              <a:rPr lang="en-US" altLang="ko-KR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</a:t>
            </a:r>
            <a:r>
              <a:rPr lang="ko-KR" altLang="en-US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영의 각축</a:t>
            </a:r>
            <a:br>
              <a:rPr lang="en-US" altLang="ko-KR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</a:br>
            <a:r>
              <a:rPr lang="en-US" altLang="ko-KR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5. </a:t>
            </a:r>
            <a:r>
              <a:rPr lang="ko-KR" altLang="en-US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인공지능의 겨울과 기계학습의 등장 및 약진</a:t>
            </a:r>
            <a:br>
              <a:rPr lang="en-US" altLang="ko-KR" sz="24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</a:br>
            <a:endParaRPr lang="ko-KR" altLang="en-US" sz="24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32604"/>
            <a:ext cx="9603275" cy="4154159"/>
          </a:xfrm>
        </p:spPr>
        <p:txBody>
          <a:bodyPr>
            <a:normAutofit/>
          </a:bodyPr>
          <a:lstStyle/>
          <a:p>
            <a:pPr marL="895350" indent="-895350">
              <a:buNone/>
            </a:pPr>
            <a:r>
              <a:rPr lang="en-US" altLang="ko-KR" dirty="0">
                <a:solidFill>
                  <a:srgbClr val="C00000"/>
                </a:solidFill>
                <a:latin typeface="+mj-ea"/>
                <a:ea typeface="+mj-ea"/>
              </a:rPr>
              <a:t>5.1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>
                <a:latin typeface="+mj-ea"/>
                <a:ea typeface="+mj-ea"/>
              </a:rPr>
              <a:t>인공지능의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>
                <a:latin typeface="+mj-ea"/>
                <a:ea typeface="+mj-ea"/>
              </a:rPr>
              <a:t>겨울</a:t>
            </a:r>
            <a:r>
              <a:rPr lang="en-US" altLang="ko-KR" dirty="0">
                <a:latin typeface="+mj-ea"/>
                <a:ea typeface="+mj-ea"/>
              </a:rPr>
              <a:t>(1988-1993)</a:t>
            </a:r>
          </a:p>
          <a:p>
            <a:pPr marL="628650" indent="-628650">
              <a:buNone/>
            </a:pPr>
            <a:r>
              <a:rPr lang="en-US" altLang="ko-KR" sz="1600" dirty="0">
                <a:latin typeface="+mj-ea"/>
                <a:ea typeface="+mj-ea"/>
              </a:rPr>
              <a:t>     1) </a:t>
            </a:r>
            <a:r>
              <a:rPr lang="ko-KR" altLang="en-US" sz="1600" dirty="0">
                <a:latin typeface="+mj-ea"/>
                <a:ea typeface="+mj-ea"/>
              </a:rPr>
              <a:t>원인</a:t>
            </a:r>
            <a:r>
              <a:rPr lang="en-US" altLang="ko-KR" sz="1600" dirty="0">
                <a:latin typeface="+mj-ea"/>
                <a:ea typeface="+mj-ea"/>
              </a:rPr>
              <a:t>: ① </a:t>
            </a:r>
            <a:r>
              <a:rPr lang="ko-KR" altLang="en-US" sz="1600" dirty="0">
                <a:latin typeface="+mj-ea"/>
                <a:ea typeface="+mj-ea"/>
              </a:rPr>
              <a:t>전문가 시스템이 데스크 탑보다 가성비 낮음 </a:t>
            </a:r>
            <a:r>
              <a:rPr lang="en-US" altLang="ko-KR" sz="1600" dirty="0">
                <a:latin typeface="+mj-ea"/>
                <a:ea typeface="+mj-ea"/>
              </a:rPr>
              <a:t>② </a:t>
            </a:r>
            <a:r>
              <a:rPr lang="ko-KR" altLang="en-US" sz="1600" dirty="0">
                <a:latin typeface="+mj-ea"/>
                <a:ea typeface="+mj-ea"/>
              </a:rPr>
              <a:t>신경망은 답보상태</a:t>
            </a:r>
            <a:endParaRPr lang="en-US" altLang="ko-KR" sz="1600" dirty="0">
              <a:latin typeface="+mj-ea"/>
              <a:ea typeface="+mj-ea"/>
            </a:endParaRPr>
          </a:p>
          <a:p>
            <a:pPr marL="1163638" indent="-1163638">
              <a:buNone/>
            </a:pPr>
            <a:r>
              <a:rPr lang="en-US" altLang="ko-KR" sz="1600" dirty="0">
                <a:latin typeface="+mj-ea"/>
                <a:ea typeface="+mj-ea"/>
              </a:rPr>
              <a:t>     2) </a:t>
            </a:r>
            <a:r>
              <a:rPr lang="ko-KR" altLang="en-US" sz="1600" dirty="0">
                <a:latin typeface="+mj-ea"/>
                <a:ea typeface="+mj-ea"/>
              </a:rPr>
              <a:t>결과</a:t>
            </a:r>
            <a:r>
              <a:rPr lang="en-US" altLang="ko-KR" sz="1600" dirty="0">
                <a:latin typeface="+mj-ea"/>
                <a:ea typeface="+mj-ea"/>
              </a:rPr>
              <a:t>: 1987</a:t>
            </a:r>
            <a:r>
              <a:rPr lang="ko-KR" altLang="en-US" sz="1600" dirty="0">
                <a:latin typeface="+mj-ea"/>
                <a:ea typeface="+mj-ea"/>
              </a:rPr>
              <a:t>년 어느 날</a:t>
            </a:r>
            <a:r>
              <a:rPr lang="en-US" altLang="ko-KR" sz="1600" dirty="0">
                <a:latin typeface="+mj-ea"/>
                <a:ea typeface="+mj-ea"/>
              </a:rPr>
              <a:t>,</a:t>
            </a:r>
            <a:r>
              <a:rPr lang="ko-KR" altLang="en-US" sz="1600" dirty="0">
                <a:latin typeface="+mj-ea"/>
                <a:ea typeface="+mj-ea"/>
              </a:rPr>
              <a:t> 시장 전체 가치 </a:t>
            </a:r>
            <a:r>
              <a:rPr lang="en-US" altLang="ko-KR" sz="1600" dirty="0">
                <a:latin typeface="+mj-ea"/>
                <a:ea typeface="+mj-ea"/>
              </a:rPr>
              <a:t>1</a:t>
            </a:r>
            <a:r>
              <a:rPr lang="ko-KR" altLang="en-US" sz="1600" b="1" dirty="0">
                <a:latin typeface="+mj-ea"/>
                <a:ea typeface="+mj-ea"/>
              </a:rPr>
              <a:t>억 달러의 절반이 하룻밤 사이에 하락</a:t>
            </a:r>
            <a:endParaRPr lang="en-US" altLang="ko-KR" sz="1600" b="1" dirty="0">
              <a:latin typeface="+mj-ea"/>
              <a:ea typeface="+mj-ea"/>
            </a:endParaRPr>
          </a:p>
          <a:p>
            <a:pPr marL="1163638" indent="-1163638">
              <a:buNone/>
            </a:pPr>
            <a:r>
              <a:rPr lang="en-US" altLang="ko-KR" sz="1600" dirty="0">
                <a:latin typeface="+mj-ea"/>
                <a:ea typeface="+mj-ea"/>
              </a:rPr>
              <a:t>     3) </a:t>
            </a:r>
            <a:r>
              <a:rPr lang="ko-KR" altLang="en-US" sz="1600" dirty="0">
                <a:latin typeface="+mj-ea"/>
                <a:ea typeface="+mj-ea"/>
              </a:rPr>
              <a:t>정부의 투자와 지원 </a:t>
            </a:r>
            <a:r>
              <a:rPr lang="ko-KR" altLang="en-US" sz="1600" dirty="0" err="1">
                <a:latin typeface="+mj-ea"/>
                <a:ea typeface="+mj-ea"/>
              </a:rPr>
              <a:t>재철회</a:t>
            </a:r>
            <a:endParaRPr lang="en-US" altLang="ko-KR" sz="1600" dirty="0">
              <a:latin typeface="+mj-ea"/>
              <a:ea typeface="+mj-ea"/>
            </a:endParaRPr>
          </a:p>
          <a:p>
            <a:pPr marL="1163638" indent="-1163638">
              <a:buNone/>
            </a:pPr>
            <a:r>
              <a:rPr lang="en-US" altLang="ko-KR" sz="1600" dirty="0">
                <a:latin typeface="+mj-ea"/>
                <a:ea typeface="+mj-ea"/>
              </a:rPr>
              <a:t>    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일본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세대 프로젝트의 부실 인정 및 인공지능 연구 지원  중단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(1991) </a:t>
            </a:r>
          </a:p>
          <a:p>
            <a:pPr marL="1163638" indent="-1163638"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②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미국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DARPA,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전략적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컴퓨팅 이니셔티브 재검토 및 인공지원 연구 지원 중단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(1987)</a:t>
            </a:r>
          </a:p>
          <a:p>
            <a:pPr marL="895350" indent="-895350">
              <a:buNone/>
            </a:pPr>
            <a:r>
              <a:rPr lang="en-US" altLang="ko-KR" dirty="0">
                <a:solidFill>
                  <a:srgbClr val="C00000"/>
                </a:solidFill>
                <a:latin typeface="+mj-ea"/>
                <a:ea typeface="+mj-ea"/>
              </a:rPr>
              <a:t>5.2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>
                <a:latin typeface="+mj-ea"/>
                <a:ea typeface="+mj-ea"/>
              </a:rPr>
              <a:t>지능형 에이전트의 등장과 기계학습의 약진</a:t>
            </a:r>
            <a:endParaRPr lang="en-US" altLang="ko-KR" dirty="0">
              <a:latin typeface="+mj-ea"/>
              <a:ea typeface="+mj-ea"/>
            </a:endParaRPr>
          </a:p>
          <a:p>
            <a:pPr marL="895350" indent="-895350">
              <a:buNone/>
            </a:pPr>
            <a:r>
              <a:rPr lang="en-US" altLang="ko-KR" sz="1600" dirty="0">
                <a:latin typeface="+mj-ea"/>
                <a:ea typeface="+mj-ea"/>
              </a:rPr>
              <a:t>     1) </a:t>
            </a:r>
            <a:r>
              <a:rPr lang="ko-KR" altLang="en-US" sz="1600" dirty="0">
                <a:latin typeface="+mj-ea"/>
                <a:ea typeface="+mj-ea"/>
              </a:rPr>
              <a:t>인공지능의 겨울 이후 인공지능 연구의 한 주류</a:t>
            </a:r>
            <a:r>
              <a:rPr lang="en-US" altLang="ko-KR" sz="1600" dirty="0">
                <a:latin typeface="+mj-ea"/>
                <a:ea typeface="+mj-ea"/>
              </a:rPr>
              <a:t>: </a:t>
            </a:r>
            <a:r>
              <a:rPr lang="ko-KR" altLang="en-US" sz="1600" b="1" dirty="0">
                <a:latin typeface="+mj-ea"/>
                <a:ea typeface="+mj-ea"/>
              </a:rPr>
              <a:t>지능형 에이전트 패러다임</a:t>
            </a:r>
            <a:r>
              <a:rPr lang="en-US" altLang="ko-KR" sz="1600" b="1" dirty="0">
                <a:latin typeface="+mj-ea"/>
                <a:ea typeface="+mj-ea"/>
              </a:rPr>
              <a:t>(1990</a:t>
            </a:r>
            <a:r>
              <a:rPr lang="ko-KR" altLang="en-US" sz="1600" b="1" dirty="0">
                <a:latin typeface="+mj-ea"/>
                <a:ea typeface="+mj-ea"/>
              </a:rPr>
              <a:t>년대 중반</a:t>
            </a:r>
            <a:r>
              <a:rPr lang="en-US" altLang="ko-KR" sz="1600" dirty="0">
                <a:latin typeface="+mj-ea"/>
                <a:ea typeface="+mj-ea"/>
              </a:rPr>
              <a:t>)</a:t>
            </a:r>
          </a:p>
          <a:p>
            <a:pPr marL="628650" indent="-628650">
              <a:buNone/>
            </a:pPr>
            <a:r>
              <a:rPr lang="en-US" altLang="ko-KR" sz="1600" dirty="0">
                <a:latin typeface="+mj-ea"/>
                <a:ea typeface="+mj-ea"/>
              </a:rPr>
              <a:t>     2) </a:t>
            </a:r>
            <a:r>
              <a:rPr lang="ko-KR" altLang="en-US" sz="1600" b="1" dirty="0">
                <a:latin typeface="+mj-ea"/>
                <a:ea typeface="+mj-ea"/>
              </a:rPr>
              <a:t>기계학습의 등장과 약진</a:t>
            </a:r>
            <a:r>
              <a:rPr lang="en-US" altLang="ko-KR" sz="1600" dirty="0">
                <a:latin typeface="+mj-ea"/>
                <a:ea typeface="+mj-ea"/>
              </a:rPr>
              <a:t>(</a:t>
            </a:r>
            <a:r>
              <a:rPr lang="en-US" altLang="ko-KR" sz="1600" b="1" dirty="0">
                <a:latin typeface="+mj-ea"/>
                <a:ea typeface="+mj-ea"/>
              </a:rPr>
              <a:t>1990</a:t>
            </a:r>
            <a:r>
              <a:rPr lang="ko-KR" altLang="en-US" sz="1600" b="1" dirty="0">
                <a:latin typeface="+mj-ea"/>
                <a:ea typeface="+mj-ea"/>
              </a:rPr>
              <a:t>년대 중반</a:t>
            </a:r>
            <a:r>
              <a:rPr lang="en-US" altLang="ko-KR" sz="1600" b="1" dirty="0">
                <a:latin typeface="+mj-ea"/>
                <a:ea typeface="+mj-ea"/>
              </a:rPr>
              <a:t>-2000</a:t>
            </a:r>
            <a:r>
              <a:rPr lang="ko-KR" altLang="en-US" sz="1600" b="1" dirty="0">
                <a:latin typeface="+mj-ea"/>
                <a:ea typeface="+mj-ea"/>
              </a:rPr>
              <a:t>년대</a:t>
            </a:r>
            <a:r>
              <a:rPr lang="en-US" altLang="ko-KR" sz="1600" dirty="0">
                <a:latin typeface="+mj-ea"/>
                <a:ea typeface="+mj-ea"/>
              </a:rPr>
              <a:t>):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다층 신경망들의 느린 학습 속도와 과적합 문제에 대한 해결 방법으로 용도는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정보 검색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데이터 마이닝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e-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커머스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r>
              <a:rPr lang="en-US" altLang="ko-KR" sz="1600" dirty="0">
                <a:latin typeface="+mj-ea"/>
                <a:ea typeface="+mj-ea"/>
              </a:rPr>
              <a:t>        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E79CC1F-082B-4473-822F-C3632199F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0760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5</a:t>
            </a:r>
            <a:r>
              <a:rPr lang="ko-KR" altLang="en-US" sz="2800" dirty="0"/>
              <a:t>장 인공지능이 시장과 정부에 초래할 파장과 대응책은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4.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인공지능화와 고용 및 분배정책 이슈들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57829"/>
            <a:ext cx="9603275" cy="4693496"/>
          </a:xfrm>
        </p:spPr>
        <p:txBody>
          <a:bodyPr>
            <a:noAutofit/>
          </a:bodyPr>
          <a:lstStyle/>
          <a:p>
            <a:pPr marL="1797050" indent="-179705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3) </a:t>
            </a:r>
            <a:r>
              <a:rPr lang="ko-KR" altLang="en-US" sz="16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고용보장</a:t>
            </a:r>
            <a:r>
              <a:rPr lang="en-US" altLang="ko-KR" sz="16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sz="1600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employment guarantee) </a:t>
            </a:r>
            <a:r>
              <a:rPr lang="en-US" altLang="ko-KR" sz="16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by</a:t>
            </a:r>
            <a:r>
              <a:rPr lang="ko-KR" altLang="en-US" sz="16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Center for American Progress</a:t>
            </a: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&amp;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Jeff Spross</a:t>
            </a:r>
            <a:endParaRPr lang="en-US" altLang="ko-KR" sz="1600" dirty="0">
              <a:effectLst/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①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노동 서비스를 하는 노동자들에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게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만 임금을 지불하는 형태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로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주로 좌파 또는 진보주의자들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의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주장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ex:</a:t>
            </a:r>
            <a:r>
              <a:rPr lang="ko-KR" altLang="en-US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우리나라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‘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공공근로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(public jobs)’</a:t>
            </a: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endParaRPr lang="en-US" altLang="ko-KR" sz="1600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② 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대공황 시 프로그램들</a:t>
            </a:r>
            <a:r>
              <a:rPr lang="ko-KR" altLang="en-US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의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아이디어를 </a:t>
            </a:r>
            <a:r>
              <a:rPr lang="ko-KR" altLang="en-US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응용한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방안들로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AI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로 인한 대량실업 대응</a:t>
            </a:r>
            <a:r>
              <a:rPr lang="ko-KR" altLang="en-US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을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위한 제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3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의 접근법으로 제안되</a:t>
            </a:r>
            <a:r>
              <a:rPr lang="ko-KR" altLang="en-US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고 있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다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③ </a:t>
            </a:r>
            <a:r>
              <a:rPr lang="ko-KR" altLang="en-US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단점들</a:t>
            </a: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:</a:t>
            </a: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ⓐ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실질적 재정부담 발생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$15/h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에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1,000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만 명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고용 시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매년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3,000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억 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달러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이상 재원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필요</a:t>
            </a:r>
            <a:endParaRPr lang="en-US" altLang="ko-KR" sz="1600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071563" indent="-10715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</a:t>
            </a:r>
            <a:r>
              <a:rPr lang="ko-KR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ⓑ</a:t>
            </a: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 일자리가 공공부문에서 일정 편익을 증가시</a:t>
            </a:r>
            <a:r>
              <a:rPr lang="ko-KR" altLang="en-US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켜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도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비효율성과 도덕적 해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회피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가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어렵다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  <a:endParaRPr lang="en-US" altLang="ko-KR" sz="16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071563" indent="-10715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ⓒ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관리가 복잡하고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사람들이 승진이나 전망이 불투명한 저임금 일자리에 포획될 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수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있으며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노동시장이 왜곡될 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수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도 있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endParaRPr lang="ko-KR" altLang="ko-KR" sz="16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endParaRPr lang="en-US" altLang="ko-KR" sz="1600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524000" indent="-15240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         </a:t>
            </a:r>
            <a:endParaRPr lang="ko-KR" altLang="ko-KR" sz="1600" dirty="0">
              <a:solidFill>
                <a:srgbClr val="000000"/>
              </a:solidFill>
              <a:effectLst/>
              <a:latin typeface="+mn-ea"/>
              <a:cs typeface="굴림" panose="020B0600000101010101" pitchFamily="50" charset="-127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777" y="37473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71834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5</a:t>
            </a:r>
            <a:r>
              <a:rPr lang="ko-KR" altLang="en-US" sz="2800" dirty="0"/>
              <a:t>장 인공지능이 시장과 정부에 초래할 파장과 대응책은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4.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인공지능화와 고용 및 분배정책 이슈들</a:t>
            </a:r>
            <a:b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5.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인공지능화와 경쟁정책 이슈들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57829"/>
            <a:ext cx="9603275" cy="4693496"/>
          </a:xfrm>
        </p:spPr>
        <p:txBody>
          <a:bodyPr>
            <a:noAutofit/>
          </a:bodyPr>
          <a:lstStyle/>
          <a:p>
            <a:pPr marL="1797050" indent="-179705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④ </a:t>
            </a:r>
            <a:r>
              <a:rPr lang="ko-KR" altLang="en-US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단점에도 불구하고 주목받는 이유들</a:t>
            </a: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:</a:t>
            </a:r>
          </a:p>
          <a:p>
            <a:pPr marL="1071563" indent="-10715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ⓐ 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‘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일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’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을 부조하는 가장 직접적인 방법이</a:t>
            </a:r>
            <a:r>
              <a:rPr lang="ko-KR" altLang="en-US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라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사람들을 경제활동인구 내에 유지</a:t>
            </a:r>
            <a:r>
              <a:rPr lang="ko-KR" altLang="en-US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할 수 있다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</a:t>
            </a:r>
            <a:r>
              <a:rPr lang="ko-KR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ⓑ</a:t>
            </a: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재정의 경기순환 조절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(anti-cyclical) 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기능을 보완</a:t>
            </a:r>
            <a:r>
              <a:rPr lang="ko-KR" altLang="en-US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할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수 있다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kern="100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Times New Roman" panose="02020603050405020304" pitchFamily="18" charset="0"/>
              </a:rPr>
              <a:t>5.1 </a:t>
            </a:r>
            <a:r>
              <a:rPr lang="ko-KR" altLang="en-US" kern="100" dirty="0">
                <a:latin typeface="+mj-ea"/>
                <a:ea typeface="+mj-ea"/>
                <a:cs typeface="Times New Roman" panose="02020603050405020304" pitchFamily="18" charset="0"/>
              </a:rPr>
              <a:t>인공지능화가 경쟁정책에 초래하는 문제들</a:t>
            </a:r>
            <a:endParaRPr lang="en-US" altLang="ko-KR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    1) </a:t>
            </a:r>
            <a:r>
              <a:rPr lang="ko-KR" altLang="en-US" sz="16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기업들의 플랫폼화 추세</a:t>
            </a:r>
            <a:endParaRPr lang="en-US" altLang="ko-KR" sz="1600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latin typeface="+mj-ea"/>
                <a:ea typeface="+mj-ea"/>
                <a:cs typeface="Times New Roman" panose="02020603050405020304" pitchFamily="18" charset="0"/>
              </a:rPr>
              <a:t>    2) </a:t>
            </a:r>
            <a:r>
              <a:rPr lang="ko-KR" altLang="en-US" sz="16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가격차별의 심화와 시장의 세분화</a:t>
            </a:r>
            <a:endParaRPr lang="en-US" altLang="ko-KR" sz="1600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latin typeface="+mj-ea"/>
                <a:ea typeface="+mj-ea"/>
                <a:cs typeface="Times New Roman" panose="02020603050405020304" pitchFamily="18" charset="0"/>
              </a:rPr>
              <a:t>    3) </a:t>
            </a:r>
            <a:r>
              <a:rPr lang="ko-KR" altLang="en-US" sz="1600" kern="100" dirty="0">
                <a:latin typeface="+mj-ea"/>
                <a:ea typeface="+mj-ea"/>
                <a:cs typeface="Times New Roman" panose="02020603050405020304" pitchFamily="18" charset="0"/>
              </a:rPr>
              <a:t>산업 내 기업 간 담합 촉진</a:t>
            </a:r>
            <a:endParaRPr lang="en-US" altLang="ko-KR" sz="16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    </a:t>
            </a:r>
            <a:r>
              <a:rPr lang="en-US" altLang="ko-KR" sz="1600" kern="100" dirty="0">
                <a:latin typeface="+mj-ea"/>
                <a:ea typeface="+mj-ea"/>
                <a:cs typeface="Times New Roman" panose="02020603050405020304" pitchFamily="18" charset="0"/>
              </a:rPr>
              <a:t>4) </a:t>
            </a:r>
            <a:r>
              <a:rPr lang="ko-KR" altLang="en-US" sz="1600" kern="100" dirty="0">
                <a:latin typeface="+mj-ea"/>
                <a:ea typeface="+mj-ea"/>
                <a:cs typeface="Times New Roman" panose="02020603050405020304" pitchFamily="18" charset="0"/>
              </a:rPr>
              <a:t>빅데이터 세트의 진입장벽화</a:t>
            </a:r>
            <a:endParaRPr lang="ko-KR" altLang="ko-KR" sz="1600" kern="100" dirty="0">
              <a:effectLst/>
              <a:latin typeface="+mj-lt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altLang="ko-KR" sz="1600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altLang="ko-KR" sz="16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071563" indent="-10715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</a:t>
            </a:r>
            <a:endParaRPr lang="ko-KR" altLang="ko-KR" sz="1600" dirty="0">
              <a:solidFill>
                <a:srgbClr val="000000"/>
              </a:solidFill>
              <a:effectLst/>
              <a:latin typeface="+mn-ea"/>
              <a:cs typeface="굴림" panose="020B0600000101010101" pitchFamily="50" charset="-127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777" y="37473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2739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5</a:t>
            </a:r>
            <a:r>
              <a:rPr lang="ko-KR" altLang="en-US" sz="2800" dirty="0"/>
              <a:t>장 인공지능이 시장과 정부에 초래할 파장과 대응책은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5.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인공지능화와 경쟁정책 이슈들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57829"/>
            <a:ext cx="9603275" cy="4693496"/>
          </a:xfrm>
        </p:spPr>
        <p:txBody>
          <a:bodyPr>
            <a:noAutofit/>
          </a:bodyPr>
          <a:lstStyle/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kern="100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  <a:cs typeface="Times New Roman" panose="02020603050405020304" pitchFamily="18" charset="0"/>
              </a:rPr>
              <a:t>5.2 </a:t>
            </a:r>
            <a:r>
              <a:rPr lang="ko-KR" altLang="en-US" kern="100" dirty="0">
                <a:latin typeface="+mj-ea"/>
                <a:ea typeface="+mj-ea"/>
                <a:cs typeface="Times New Roman" panose="02020603050405020304" pitchFamily="18" charset="0"/>
              </a:rPr>
              <a:t>기업 플랫폼화의 경쟁에서의 의미</a:t>
            </a:r>
            <a:endParaRPr lang="en-US" altLang="ko-KR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    1) </a:t>
            </a:r>
            <a:r>
              <a:rPr lang="ko-KR" altLang="en-US" sz="16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경쟁정책에서 플랫폼화의 성격 규정이 핵심 이슈가 되고 있다</a:t>
            </a:r>
            <a:r>
              <a:rPr lang="en-US" altLang="ko-KR" sz="16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.</a:t>
            </a: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latin typeface="+mj-ea"/>
                <a:ea typeface="+mj-ea"/>
                <a:cs typeface="Times New Roman" panose="02020603050405020304" pitchFamily="18" charset="0"/>
              </a:rPr>
              <a:t>       </a:t>
            </a: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①</a:t>
            </a:r>
            <a:r>
              <a:rPr lang="en-US" altLang="ko-KR" sz="1600" kern="100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ko-KR" altLang="en-US" sz="1600" kern="100" dirty="0">
                <a:latin typeface="+mj-ea"/>
                <a:ea typeface="+mj-ea"/>
                <a:cs typeface="Times New Roman" panose="02020603050405020304" pitchFamily="18" charset="0"/>
              </a:rPr>
              <a:t>플랫폼화는 </a:t>
            </a:r>
            <a:r>
              <a:rPr lang="ko-KR" altLang="en-US" sz="1600" kern="100" dirty="0" err="1">
                <a:latin typeface="+mj-ea"/>
                <a:ea typeface="+mj-ea"/>
                <a:cs typeface="Times New Roman" panose="02020603050405020304" pitchFamily="18" charset="0"/>
              </a:rPr>
              <a:t>친경쟁적인가</a:t>
            </a:r>
            <a:r>
              <a:rPr lang="en-US" altLang="ko-KR" sz="1600" kern="100" dirty="0">
                <a:latin typeface="+mj-ea"/>
                <a:ea typeface="+mj-ea"/>
                <a:cs typeface="Times New Roman" panose="02020603050405020304" pitchFamily="18" charset="0"/>
              </a:rPr>
              <a:t>, </a:t>
            </a:r>
            <a:r>
              <a:rPr lang="ko-KR" altLang="en-US" sz="1600" kern="100" dirty="0">
                <a:latin typeface="+mj-ea"/>
                <a:ea typeface="+mj-ea"/>
                <a:cs typeface="Times New Roman" panose="02020603050405020304" pitchFamily="18" charset="0"/>
              </a:rPr>
              <a:t>반경쟁적인가</a:t>
            </a:r>
            <a:r>
              <a:rPr lang="en-US" altLang="ko-KR" sz="1600" kern="100" dirty="0">
                <a:latin typeface="+mj-ea"/>
                <a:ea typeface="+mj-ea"/>
                <a:cs typeface="Times New Roman" panose="02020603050405020304" pitchFamily="18" charset="0"/>
              </a:rPr>
              <a:t>?</a:t>
            </a: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       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②</a:t>
            </a:r>
            <a:r>
              <a:rPr lang="en-US" altLang="ko-KR" sz="16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ko-KR" altLang="en-US" sz="16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플랫폼화는 효율성을 높이는가</a:t>
            </a:r>
            <a:r>
              <a:rPr lang="en-US" altLang="ko-KR" sz="16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, </a:t>
            </a:r>
            <a:r>
              <a:rPr lang="ko-KR" altLang="en-US" sz="16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후생 손실을 높이는가</a:t>
            </a:r>
            <a:r>
              <a:rPr lang="en-US" altLang="ko-KR" sz="16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?</a:t>
            </a: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latin typeface="+mj-ea"/>
                <a:ea typeface="+mj-ea"/>
                <a:cs typeface="Times New Roman" panose="02020603050405020304" pitchFamily="18" charset="0"/>
              </a:rPr>
              <a:t>     2) </a:t>
            </a:r>
            <a:r>
              <a:rPr lang="ko-KR" altLang="en-US" sz="1600" kern="100" dirty="0">
                <a:latin typeface="+mj-ea"/>
                <a:ea typeface="+mj-ea"/>
                <a:cs typeface="Times New Roman" panose="02020603050405020304" pitchFamily="18" charset="0"/>
              </a:rPr>
              <a:t>플랫폼화는 규모의 경제와 네트워크 효과와 결합해서 산업집중도를 높이는 경향이 있다</a:t>
            </a:r>
            <a:r>
              <a:rPr lang="en-US" altLang="ko-KR" sz="1600" kern="100" dirty="0">
                <a:latin typeface="+mj-ea"/>
                <a:ea typeface="+mj-ea"/>
                <a:cs typeface="Times New Roman" panose="02020603050405020304" pitchFamily="18" charset="0"/>
              </a:rPr>
              <a:t>.</a:t>
            </a: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     3) </a:t>
            </a:r>
            <a:r>
              <a:rPr lang="ko-KR" altLang="en-US" sz="16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가격을</a:t>
            </a:r>
            <a:r>
              <a:rPr lang="en-US" altLang="ko-KR" sz="16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ko-KR" altLang="en-US" sz="16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경쟁 지표로 삼는 기존 경쟁정책 규칙들은 양면시장적 특성에 부합하는가</a:t>
            </a:r>
            <a:r>
              <a:rPr lang="en-US" altLang="ko-KR" sz="16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?</a:t>
            </a: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latin typeface="+mj-ea"/>
                <a:ea typeface="+mj-ea"/>
                <a:cs typeface="Times New Roman" panose="02020603050405020304" pitchFamily="18" charset="0"/>
              </a:rPr>
              <a:t>        ①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서비스가 무료라도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이를 레버리지해서 플랫폼의 다른 측면에서 우월적 지위를 가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져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독점을 기도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(attempt to monopoly)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하거나 독점화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(monopolization)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하는 경향이 어떤 양태를 띌 것인가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?</a:t>
            </a:r>
            <a:endParaRPr lang="en-US" altLang="ko-KR" sz="1600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latin typeface="+mj-ea"/>
                <a:ea typeface="+mj-ea"/>
                <a:cs typeface="Times New Roman" panose="02020603050405020304" pitchFamily="18" charset="0"/>
              </a:rPr>
              <a:t>        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②</a:t>
            </a:r>
            <a:r>
              <a:rPr lang="en-US" altLang="ko-KR" sz="16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 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무료 이용으로 인한 소비자 잉여 증가와 광고주들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의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더 많은 비용 부담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과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소비자들의 다른 손실들로 인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한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사회후생 손실을 </a:t>
            </a:r>
            <a:r>
              <a:rPr lang="ko-KR" altLang="ko-KR" sz="1600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비교형량</a:t>
            </a:r>
            <a:r>
              <a:rPr lang="ko-KR" altLang="en-US" sz="1600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해야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한다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r>
              <a:rPr lang="en-US" altLang="ko-KR" sz="16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latin typeface="+mj-ea"/>
                <a:ea typeface="+mj-ea"/>
                <a:cs typeface="Times New Roman" panose="02020603050405020304" pitchFamily="18" charset="0"/>
              </a:rPr>
              <a:t>       </a:t>
            </a:r>
            <a:endParaRPr lang="en-US" altLang="ko-KR" sz="1600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endParaRPr lang="ko-KR" altLang="ko-KR" sz="1600" kern="100" dirty="0">
              <a:effectLst/>
              <a:latin typeface="+mj-lt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altLang="ko-KR" sz="1600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altLang="ko-KR" sz="16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071563" indent="-10715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</a:t>
            </a:r>
            <a:endParaRPr lang="ko-KR" altLang="ko-KR" sz="1600" dirty="0">
              <a:solidFill>
                <a:srgbClr val="000000"/>
              </a:solidFill>
              <a:effectLst/>
              <a:latin typeface="+mn-ea"/>
              <a:cs typeface="굴림" panose="020B0600000101010101" pitchFamily="50" charset="-127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777" y="37473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47922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5</a:t>
            </a:r>
            <a:r>
              <a:rPr lang="ko-KR" altLang="en-US" sz="2800" dirty="0"/>
              <a:t>장 인공지능이 시장과 정부에 초래할 파장과 대응책은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5.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인공지능화와 경쟁정책 이슈들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57829"/>
            <a:ext cx="9603275" cy="4693496"/>
          </a:xfrm>
        </p:spPr>
        <p:txBody>
          <a:bodyPr>
            <a:noAutofit/>
          </a:bodyPr>
          <a:lstStyle/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5.3 </a:t>
            </a:r>
            <a:r>
              <a:rPr lang="ko-KR" altLang="en-US" kern="100" dirty="0">
                <a:latin typeface="+mj-ea"/>
                <a:ea typeface="+mj-ea"/>
                <a:cs typeface="Times New Roman" panose="02020603050405020304" pitchFamily="18" charset="0"/>
              </a:rPr>
              <a:t>가격차별 강화 가능성에 대한 대응</a:t>
            </a:r>
            <a:endParaRPr lang="en-US" altLang="ko-KR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marL="630238" indent="-630238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     </a:t>
            </a:r>
            <a:r>
              <a:rPr lang="en-US" altLang="ko-KR" sz="1600" kern="100" dirty="0">
                <a:effectLst/>
                <a:latin typeface="+mn-ea"/>
                <a:cs typeface="Times New Roman" panose="02020603050405020304" pitchFamily="18" charset="0"/>
              </a:rPr>
              <a:t>1)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맞춤형 가격책정은 보다 세분된 </a:t>
            </a:r>
            <a:r>
              <a:rPr lang="ko-KR" altLang="ko-KR" sz="1600" dirty="0" err="1">
                <a:effectLst/>
                <a:latin typeface="+mn-ea"/>
                <a:cs typeface="Times New Roman" panose="02020603050405020304" pitchFamily="18" charset="0"/>
              </a:rPr>
              <a:t>그룹별</a:t>
            </a:r>
            <a:r>
              <a:rPr lang="ko-KR" altLang="en-US" sz="1600" dirty="0" err="1">
                <a:effectLst/>
                <a:latin typeface="+mn-ea"/>
                <a:cs typeface="Times New Roman" panose="02020603050405020304" pitchFamily="18" charset="0"/>
              </a:rPr>
              <a:t>〮</a:t>
            </a:r>
            <a:r>
              <a:rPr lang="ko-KR" altLang="ko-KR" sz="1600" dirty="0" err="1">
                <a:effectLst/>
                <a:latin typeface="+mn-ea"/>
                <a:cs typeface="Times New Roman" panose="02020603050405020304" pitchFamily="18" charset="0"/>
              </a:rPr>
              <a:t>개인별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가격차별을 강화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할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것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이므로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,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 모니터링을 강화해서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가격차별에 대한 허용 기준을 재설정해야 한다</a:t>
            </a:r>
            <a:r>
              <a:rPr lang="en-US" altLang="ko-KR" sz="1600" kern="100" dirty="0">
                <a:effectLst/>
                <a:latin typeface="+mn-ea"/>
                <a:cs typeface="Times New Roman" panose="02020603050405020304" pitchFamily="18" charset="0"/>
              </a:rPr>
              <a:t>.</a:t>
            </a: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latin typeface="+mn-ea"/>
                <a:cs typeface="Times New Roman" panose="02020603050405020304" pitchFamily="18" charset="0"/>
              </a:rPr>
              <a:t>        ①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연령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신분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소득 등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에 따른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3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차 가격차별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은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소비자 후생증대 효과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는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없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고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이윤은 증가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시킨다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 </a:t>
            </a:r>
          </a:p>
          <a:p>
            <a:pPr marL="808038" indent="-808038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effectLst/>
                <a:latin typeface="+mn-ea"/>
                <a:cs typeface="Times New Roman" panose="02020603050405020304" pitchFamily="18" charset="0"/>
              </a:rPr>
              <a:t>        ②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맞춤 가격차별이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소비자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들을 유보가격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별로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차별할 수 있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으면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모든 소비자 잉여를 이윤으로 전환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할 수 있다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</a:t>
            </a: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5.4 </a:t>
            </a:r>
            <a:r>
              <a:rPr lang="ko-KR" altLang="en-US" kern="100" dirty="0">
                <a:latin typeface="+mj-ea"/>
                <a:ea typeface="+mj-ea"/>
                <a:cs typeface="Times New Roman" panose="02020603050405020304" pitchFamily="18" charset="0"/>
              </a:rPr>
              <a:t>담합 유지 가능성에 대한 대응</a:t>
            </a:r>
            <a:endParaRPr lang="en-US" altLang="ko-KR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marL="630238" indent="-630238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latin typeface="+mj-ea"/>
                <a:ea typeface="+mj-ea"/>
                <a:cs typeface="Times New Roman" panose="02020603050405020304" pitchFamily="18" charset="0"/>
              </a:rPr>
              <a:t>     </a:t>
            </a:r>
            <a:r>
              <a:rPr lang="en-US" altLang="ko-KR" sz="1600" kern="100" dirty="0">
                <a:latin typeface="+mn-ea"/>
                <a:cs typeface="Times New Roman" panose="02020603050405020304" pitchFamily="18" charset="0"/>
              </a:rPr>
              <a:t>1)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알고리즘에 가격결정이 위임되고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강화학습으로 담합능력을 가질 수 있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으면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담합 유지가능성은 견고해질 수 있다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 </a:t>
            </a:r>
          </a:p>
          <a:p>
            <a:pPr marL="898525" indent="-898525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latin typeface="+mn-ea"/>
                <a:cs typeface="Times New Roman" panose="02020603050405020304" pitchFamily="18" charset="0"/>
              </a:rPr>
              <a:t>        </a:t>
            </a: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① </a:t>
            </a:r>
            <a:r>
              <a:rPr lang="ko-KR" altLang="ko-KR" sz="1600" kern="100" dirty="0">
                <a:effectLst/>
                <a:latin typeface="+mn-ea"/>
                <a:cs typeface="Times New Roman" panose="02020603050405020304" pitchFamily="18" charset="0"/>
              </a:rPr>
              <a:t>강화학습에 의한 동태적 가격책정은 기업들</a:t>
            </a:r>
            <a:r>
              <a:rPr lang="ko-KR" altLang="en-US" sz="1600" kern="100" dirty="0">
                <a:effectLst/>
                <a:latin typeface="+mn-ea"/>
                <a:cs typeface="Times New Roman" panose="02020603050405020304" pitchFamily="18" charset="0"/>
              </a:rPr>
              <a:t>의</a:t>
            </a:r>
            <a:r>
              <a:rPr lang="ko-KR" altLang="ko-KR" sz="1600" kern="1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ko-KR" sz="1600" kern="100" dirty="0" err="1">
                <a:effectLst/>
                <a:latin typeface="+mn-ea"/>
                <a:cs typeface="Times New Roman" panose="02020603050405020304" pitchFamily="18" charset="0"/>
              </a:rPr>
              <a:t>공모</a:t>
            </a:r>
            <a:r>
              <a:rPr lang="ko-KR" altLang="en-US" sz="16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〮</a:t>
            </a:r>
            <a:r>
              <a:rPr lang="ko-KR" altLang="ko-KR" sz="1600" kern="100" dirty="0" err="1">
                <a:effectLst/>
                <a:latin typeface="+mn-ea"/>
                <a:cs typeface="Times New Roman" panose="02020603050405020304" pitchFamily="18" charset="0"/>
              </a:rPr>
              <a:t>협약</a:t>
            </a:r>
            <a:r>
              <a:rPr lang="ko-KR" altLang="ko-KR" sz="1600" kern="100" dirty="0">
                <a:effectLst/>
                <a:latin typeface="+mn-ea"/>
                <a:cs typeface="Times New Roman" panose="02020603050405020304" pitchFamily="18" charset="0"/>
              </a:rPr>
              <a:t> 없이</a:t>
            </a:r>
            <a:r>
              <a:rPr lang="ko-KR" altLang="en-US" sz="1600" kern="100" dirty="0">
                <a:effectLst/>
                <a:latin typeface="+mn-ea"/>
                <a:cs typeface="Times New Roman" panose="02020603050405020304" pitchFamily="18" charset="0"/>
              </a:rPr>
              <a:t>도</a:t>
            </a:r>
            <a:r>
              <a:rPr lang="ko-KR" altLang="ko-KR" sz="1600" kern="100" dirty="0">
                <a:effectLst/>
                <a:latin typeface="+mn-ea"/>
                <a:cs typeface="Times New Roman" panose="02020603050405020304" pitchFamily="18" charset="0"/>
              </a:rPr>
              <a:t> 최적 담합가격을 동시 책정</a:t>
            </a:r>
            <a:r>
              <a:rPr lang="ko-KR" altLang="en-US" sz="1600" kern="100" dirty="0">
                <a:effectLst/>
                <a:latin typeface="+mn-ea"/>
                <a:cs typeface="Times New Roman" panose="02020603050405020304" pitchFamily="18" charset="0"/>
              </a:rPr>
              <a:t>할 수 </a:t>
            </a:r>
            <a:r>
              <a:rPr lang="ko-KR" altLang="en-US" sz="1600" kern="100" dirty="0">
                <a:latin typeface="+mn-ea"/>
                <a:cs typeface="Times New Roman" panose="02020603050405020304" pitchFamily="18" charset="0"/>
              </a:rPr>
              <a:t>있게 한</a:t>
            </a:r>
            <a:r>
              <a:rPr lang="ko-KR" altLang="ko-KR" sz="1600" kern="100" dirty="0">
                <a:effectLst/>
                <a:latin typeface="+mn-ea"/>
                <a:cs typeface="Times New Roman" panose="02020603050405020304" pitchFamily="18" charset="0"/>
              </a:rPr>
              <a:t>다</a:t>
            </a:r>
            <a:r>
              <a:rPr lang="en-US" altLang="ko-KR" sz="1600" kern="100" dirty="0">
                <a:effectLst/>
                <a:latin typeface="+mn-ea"/>
                <a:cs typeface="Times New Roman" panose="02020603050405020304" pitchFamily="18" charset="0"/>
              </a:rPr>
              <a:t>. </a:t>
            </a:r>
          </a:p>
          <a:p>
            <a:pPr marL="630238" indent="-630238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altLang="ko-KR" sz="16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altLang="ko-KR" sz="1600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altLang="ko-KR" sz="16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071563" indent="-10715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</a:t>
            </a:r>
            <a:endParaRPr lang="ko-KR" altLang="ko-KR" sz="1600" dirty="0">
              <a:solidFill>
                <a:srgbClr val="000000"/>
              </a:solidFill>
              <a:effectLst/>
              <a:latin typeface="+mn-ea"/>
              <a:cs typeface="굴림" panose="020B0600000101010101" pitchFamily="50" charset="-127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777" y="37473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9408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5</a:t>
            </a:r>
            <a:r>
              <a:rPr lang="ko-KR" altLang="en-US" sz="2800" dirty="0"/>
              <a:t>장 인공지능이 시장과 정부에 초래할 파장과 대응책은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5.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인공지능화와 경쟁정책 이슈들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57829"/>
            <a:ext cx="9603275" cy="4693496"/>
          </a:xfrm>
        </p:spPr>
        <p:txBody>
          <a:bodyPr>
            <a:noAutofit/>
          </a:bodyPr>
          <a:lstStyle/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② 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동태적 가격책정은 실시간으로 시장가격이 결정</a:t>
            </a:r>
            <a:r>
              <a:rPr lang="ko-KR" altLang="en-US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되므로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담합과정 이탈 기업들을 쉽게 빨리 색출하</a:t>
            </a:r>
            <a:r>
              <a:rPr lang="ko-KR" altLang="en-US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여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즉각 응징을 할 수 있</a:t>
            </a:r>
            <a:r>
              <a:rPr lang="ko-KR" altLang="en-US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게 하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고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이탈 기업이 이탈로 누리는 이익을 크게 감소시킨다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</a:p>
          <a:p>
            <a:pPr marL="630238" indent="-630238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③ 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이탈</a:t>
            </a:r>
            <a:r>
              <a:rPr lang="ko-KR" altLang="en-US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의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비용</a:t>
            </a:r>
            <a:r>
              <a:rPr lang="ko-KR" altLang="en-US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은 커지고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편익</a:t>
            </a:r>
            <a:r>
              <a:rPr lang="ko-KR" altLang="en-US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은 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크게 감소하므로 담합 유지가능성</a:t>
            </a:r>
            <a:r>
              <a:rPr lang="ko-KR" altLang="en-US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은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크게 높</a:t>
            </a:r>
            <a:r>
              <a:rPr lang="ko-KR" altLang="en-US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아질 수 있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다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16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630238" indent="-630238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2)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사적 담합 유지 가능성이 견고해질수록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그 색출이 불가능해질수록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담합은 더욱 보편화될 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수 있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</a:p>
          <a:p>
            <a:pPr marL="630238" indent="-630238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3)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알고리즘을 이용한 암묵적 담합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에 대한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색출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과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제재</a:t>
            </a:r>
            <a:r>
              <a:rPr lang="ko-KR" altLang="en-US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를 위한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새로운 규정이 모색되어야 한다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</a:p>
          <a:p>
            <a:pPr marL="809625" indent="-809625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①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사람 간 담합을 전제</a:t>
            </a:r>
            <a:r>
              <a:rPr lang="ko-KR" altLang="en-US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해서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담합의 정황증거들을 파악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하여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담합 여부를 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확정하고 제재하는 현재의 담합 제재 규정</a:t>
            </a:r>
            <a:r>
              <a:rPr lang="ko-KR" altLang="en-US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들을 상황에 맞게 개선해야 한다</a:t>
            </a: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809625" indent="-809625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</a:t>
            </a: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②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인공지능이나 알고리즘을 담합의 추적과 색출에 사용하는 방안들을 적극적으로 검토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해야 한다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</a:t>
            </a:r>
            <a:endParaRPr lang="ko-KR" altLang="ko-KR" sz="1600" dirty="0">
              <a:solidFill>
                <a:srgbClr val="000000"/>
              </a:solidFill>
              <a:effectLst/>
              <a:latin typeface="+mn-ea"/>
              <a:cs typeface="굴림" panose="020B0600000101010101" pitchFamily="50" charset="-127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777" y="37473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20926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5</a:t>
            </a:r>
            <a:r>
              <a:rPr lang="ko-KR" altLang="en-US" sz="2800" dirty="0"/>
              <a:t>장 인공지능이 시장과 정부에 초래할 파장과 대응책은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5.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인공지능화와 경쟁정책 이슈들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57829"/>
            <a:ext cx="9603275" cy="4693496"/>
          </a:xfrm>
        </p:spPr>
        <p:txBody>
          <a:bodyPr>
            <a:noAutofit/>
          </a:bodyPr>
          <a:lstStyle/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dirty="0">
                <a:solidFill>
                  <a:srgbClr val="FF0000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5.5 </a:t>
            </a:r>
            <a:r>
              <a:rPr lang="ko-KR" altLang="en-US" dirty="0">
                <a:ea typeface="맑은 고딕" panose="020B0503020000020004" pitchFamily="50" charset="-127"/>
                <a:cs typeface="Times New Roman" panose="02020603050405020304" pitchFamily="18" charset="0"/>
              </a:rPr>
              <a:t>빅데이터의 진입장벽화에 대한 대응</a:t>
            </a:r>
            <a:endParaRPr lang="en-US" altLang="ko-KR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630238" indent="-630238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</a:t>
            </a:r>
            <a:r>
              <a:rPr lang="en-US" altLang="ko-KR" sz="1600" kern="100" dirty="0">
                <a:effectLst/>
                <a:latin typeface="+mn-ea"/>
                <a:cs typeface="Times New Roman" panose="02020603050405020304" pitchFamily="18" charset="0"/>
              </a:rPr>
              <a:t>1)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빅데이터가 인공지능의 필수 요소이므로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경쟁정책 상 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‘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필수설비 원리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’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적용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이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필요하다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 </a:t>
            </a:r>
          </a:p>
          <a:p>
            <a:pPr marL="630238" indent="-630238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latin typeface="+mn-ea"/>
                <a:cs typeface="Times New Roman" panose="02020603050405020304" pitchFamily="18" charset="0"/>
              </a:rPr>
              <a:t>     2)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핵심 정책 </a:t>
            </a:r>
            <a:r>
              <a:rPr lang="ko-KR" altLang="ko-KR" sz="1600" dirty="0" err="1">
                <a:effectLst/>
                <a:latin typeface="+mn-ea"/>
                <a:cs typeface="Times New Roman" panose="02020603050405020304" pitchFamily="18" charset="0"/>
              </a:rPr>
              <a:t>어젠다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: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데이터 공유 관련 규정을 어떻게 마련할 것인가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?</a:t>
            </a:r>
          </a:p>
          <a:p>
            <a:pPr marL="808038" indent="-808038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①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플랫폼 서비스 수요자 자신이 직접 생성한 사적정보나 기업이 알고리즘을 통해 확보한 그의 사적정보 데이터에 대한 소유권을 획정해야 한다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  </a:t>
            </a:r>
          </a:p>
          <a:p>
            <a:pPr marL="808038" indent="-808038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② </a:t>
            </a:r>
            <a:r>
              <a:rPr lang="ko-KR" altLang="ko-KR" sz="1600" kern="100" dirty="0">
                <a:effectLst/>
                <a:latin typeface="+mn-ea"/>
                <a:cs typeface="Times New Roman" panose="02020603050405020304" pitchFamily="18" charset="0"/>
              </a:rPr>
              <a:t>소유권 정립 원칙은 제품과 소비자간 최적 매치를 어렵게 하는 비효율성을 배제하면서</a:t>
            </a:r>
            <a:r>
              <a:rPr lang="en-US" altLang="ko-KR" sz="1600" kern="100" dirty="0"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ko-KR" sz="1600" kern="100" dirty="0">
                <a:effectLst/>
                <a:latin typeface="+mn-ea"/>
                <a:cs typeface="Times New Roman" panose="02020603050405020304" pitchFamily="18" charset="0"/>
              </a:rPr>
              <a:t>기업이나 이용자의 오남용으로 소비자 손실이 미래로 이어지는 것을 방지하는 것이다</a:t>
            </a:r>
            <a:r>
              <a:rPr lang="en-US" altLang="ko-KR" sz="1600" kern="100" dirty="0">
                <a:effectLst/>
                <a:latin typeface="+mn-ea"/>
                <a:cs typeface="Times New Roman" panose="02020603050405020304" pitchFamily="18" charset="0"/>
              </a:rPr>
              <a:t>. </a:t>
            </a: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latin typeface="+mn-ea"/>
                <a:cs typeface="Times New Roman" panose="02020603050405020304" pitchFamily="18" charset="0"/>
              </a:rPr>
              <a:t>      </a:t>
            </a:r>
            <a:r>
              <a:rPr lang="en-US" altLang="ko-KR" sz="1600" kern="100" dirty="0">
                <a:effectLst/>
                <a:latin typeface="+mn-ea"/>
                <a:cs typeface="Times New Roman" panose="02020603050405020304" pitchFamily="18" charset="0"/>
              </a:rPr>
              <a:t>3) </a:t>
            </a:r>
            <a:r>
              <a:rPr lang="ko-KR" altLang="en-US" sz="1600" kern="100" dirty="0">
                <a:latin typeface="+mn-ea"/>
                <a:cs typeface="Times New Roman" panose="02020603050405020304" pitchFamily="18" charset="0"/>
              </a:rPr>
              <a:t>정책수단 </a:t>
            </a:r>
            <a:r>
              <a:rPr lang="en-US" altLang="ko-KR" sz="1600" kern="100" dirty="0">
                <a:latin typeface="+mn-ea"/>
                <a:cs typeface="Times New Roman" panose="02020603050405020304" pitchFamily="18" charset="0"/>
              </a:rPr>
              <a:t>1: </a:t>
            </a:r>
            <a:r>
              <a:rPr lang="ko-KR" altLang="en-US" sz="1600" kern="100" dirty="0">
                <a:latin typeface="+mn-ea"/>
                <a:cs typeface="Times New Roman" panose="02020603050405020304" pitchFamily="18" charset="0"/>
              </a:rPr>
              <a:t>데이터 이동성 강화 </a:t>
            </a:r>
            <a:r>
              <a:rPr lang="en-US" altLang="ko-KR" sz="1600" kern="100" dirty="0">
                <a:latin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ko-KR" sz="1600" kern="1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기존 기업간 경쟁 촉진 역할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 </a:t>
            </a: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  ① </a:t>
            </a:r>
            <a:r>
              <a:rPr lang="ko-KR" altLang="en-US" sz="1600" dirty="0">
                <a:latin typeface="+mn-ea"/>
                <a:cs typeface="Times New Roman" panose="02020603050405020304" pitchFamily="18" charset="0"/>
              </a:rPr>
              <a:t>한계</a:t>
            </a: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:</a:t>
            </a:r>
            <a:r>
              <a:rPr lang="ko-KR" altLang="en-US" sz="16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기존 기업들과 신규 진입기업 간 경쟁에 여전히 허들이 존재한다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 </a:t>
            </a:r>
          </a:p>
          <a:p>
            <a:pPr marL="808038" indent="-808038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endParaRPr lang="ko-KR" altLang="ko-KR" sz="16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630238" indent="-630238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altLang="ko-KR" sz="1600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630238" indent="-630238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</a:t>
            </a:r>
            <a:endParaRPr lang="ko-KR" altLang="ko-KR" sz="1600" dirty="0">
              <a:solidFill>
                <a:srgbClr val="000000"/>
              </a:solidFill>
              <a:effectLst/>
              <a:latin typeface="+mn-ea"/>
              <a:cs typeface="굴림" panose="020B0600000101010101" pitchFamily="50" charset="-127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777" y="37473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90291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5</a:t>
            </a:r>
            <a:r>
              <a:rPr lang="ko-KR" altLang="en-US" sz="2800" dirty="0"/>
              <a:t>장 인공지능이 시장과 정부에 초래할 파장과 대응책은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5.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인공지능화와 경쟁정책 이슈들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57829"/>
            <a:ext cx="9603275" cy="4693496"/>
          </a:xfrm>
        </p:spPr>
        <p:txBody>
          <a:bodyPr>
            <a:noAutofit/>
          </a:bodyPr>
          <a:lstStyle/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</a:t>
            </a: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4) </a:t>
            </a:r>
            <a:r>
              <a:rPr lang="ko-KR" altLang="en-US" sz="1600" dirty="0">
                <a:latin typeface="+mn-ea"/>
                <a:cs typeface="Times New Roman" panose="02020603050405020304" pitchFamily="18" charset="0"/>
              </a:rPr>
              <a:t>정책수단 </a:t>
            </a: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2: </a:t>
            </a:r>
            <a:r>
              <a:rPr lang="ko-KR" altLang="en-US" sz="1600" dirty="0">
                <a:latin typeface="+mn-ea"/>
                <a:cs typeface="Times New Roman" panose="02020603050405020304" pitchFamily="18" charset="0"/>
              </a:rPr>
              <a:t>데이터 개방</a:t>
            </a: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(data open access)</a:t>
            </a:r>
          </a:p>
          <a:p>
            <a:pPr marL="808038" indent="-808038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      ①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데이터</a:t>
            </a:r>
            <a:r>
              <a:rPr lang="ko-KR" altLang="en-US" sz="1600" dirty="0">
                <a:latin typeface="+mn-ea"/>
                <a:cs typeface="Times New Roman" panose="02020603050405020304" pitchFamily="18" charset="0"/>
              </a:rPr>
              <a:t>에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필수설비 원리를 적용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하면 발생할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공유 기업의 데이터 생성 인센티브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가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저해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되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지 않도록 데이터 이용 관련 합리적 과금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제도를 만들어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데이터 개방 규정을 최적화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해야 한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 </a:t>
            </a:r>
          </a:p>
          <a:p>
            <a:pPr marL="808038" indent="-808038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②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향후 시장은 플랫폼이 주류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가 될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것이므로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이 의사결정이 결국 플랫폼 시장에서의 경쟁과 인공지능을 포함한 기술혁신의 보편적 수혜 여부를 결정할 것이다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</a:t>
            </a:r>
          </a:p>
          <a:p>
            <a:pPr marL="630238" indent="-630238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5) </a:t>
            </a:r>
            <a:r>
              <a:rPr lang="ko-KR" altLang="en-US" sz="1600" dirty="0">
                <a:latin typeface="+mn-ea"/>
                <a:cs typeface="Times New Roman" panose="02020603050405020304" pitchFamily="18" charset="0"/>
              </a:rPr>
              <a:t>대안적 정책수단</a:t>
            </a: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: </a:t>
            </a:r>
            <a:r>
              <a:rPr lang="ko-KR" altLang="en-US" sz="1600" dirty="0">
                <a:latin typeface="+mn-ea"/>
                <a:cs typeface="Times New Roman" panose="02020603050405020304" pitchFamily="18" charset="0"/>
              </a:rPr>
              <a:t>신뢰할만한 제</a:t>
            </a: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3</a:t>
            </a:r>
            <a:r>
              <a:rPr lang="ko-KR" altLang="en-US" sz="1600" dirty="0">
                <a:latin typeface="+mn-ea"/>
                <a:cs typeface="Times New Roman" panose="02020603050405020304" pitchFamily="18" charset="0"/>
              </a:rPr>
              <a:t>자에 의한 개인정보 보호</a:t>
            </a:r>
            <a:r>
              <a:rPr lang="en-US" altLang="ko-KR" sz="1600" kern="100" dirty="0">
                <a:latin typeface="+mn-ea"/>
                <a:cs typeface="Times New Roman" panose="02020603050405020304" pitchFamily="18" charset="0"/>
              </a:rPr>
              <a:t>         </a:t>
            </a:r>
          </a:p>
          <a:p>
            <a:pPr marL="630238" indent="-630238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latin typeface="+mn-ea"/>
                <a:cs typeface="Times New Roman" panose="02020603050405020304" pitchFamily="18" charset="0"/>
              </a:rPr>
              <a:t>       ①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개인정보 오남용에 대한 소비자 우려 불식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및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기업의 원활한 데이터 활용을 위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한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latin typeface="+mn-ea"/>
                <a:cs typeface="Times New Roman" panose="02020603050405020304" pitchFamily="18" charset="0"/>
              </a:rPr>
              <a:t>정책대안</a:t>
            </a:r>
            <a:endParaRPr lang="en-US" altLang="ko-KR" sz="1600" dirty="0">
              <a:latin typeface="+mn-ea"/>
              <a:cs typeface="Times New Roman" panose="02020603050405020304" pitchFamily="18" charset="0"/>
            </a:endParaRPr>
          </a:p>
          <a:p>
            <a:pPr marL="1079500" indent="-10795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          </a:t>
            </a: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ⓐ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신뢰성을 가진 제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3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자는 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AI-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연관 스타트업에 개인정보 오남용 가능성을 배제</a:t>
            </a:r>
            <a:r>
              <a:rPr lang="ko-KR" altLang="en-US" sz="1600" dirty="0">
                <a:effectLst/>
                <a:latin typeface="+mn-ea"/>
                <a:cs typeface="Times New Roman" panose="02020603050405020304" pitchFamily="18" charset="0"/>
              </a:rPr>
              <a:t>하면서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 조건부 빅데이터 접근을 허용할 수 있고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표준화된 훈련 데이터 세트를 제공할 수 있다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.</a:t>
            </a:r>
          </a:p>
          <a:p>
            <a:pPr marL="1619250" indent="-161925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       ② </a:t>
            </a:r>
            <a:r>
              <a:rPr lang="ko-KR" altLang="en-US" sz="1600" dirty="0">
                <a:latin typeface="+mn-ea"/>
                <a:cs typeface="Times New Roman" panose="02020603050405020304" pitchFamily="18" charset="0"/>
              </a:rPr>
              <a:t>문제</a:t>
            </a: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: 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누가 그런 신뢰할만한 제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3</a:t>
            </a:r>
            <a:r>
              <a:rPr lang="ko-KR" altLang="ko-KR" sz="1600" dirty="0">
                <a:effectLst/>
                <a:latin typeface="+mn-ea"/>
                <a:cs typeface="Times New Roman" panose="02020603050405020304" pitchFamily="18" charset="0"/>
              </a:rPr>
              <a:t>자 역할을 할 수 있을 것인가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?</a:t>
            </a:r>
          </a:p>
          <a:p>
            <a:pPr marL="808038" indent="-808038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latin typeface="+mn-ea"/>
                <a:cs typeface="Times New Roman" panose="02020603050405020304" pitchFamily="18" charset="0"/>
              </a:rPr>
              <a:t>5) </a:t>
            </a:r>
            <a:r>
              <a:rPr lang="en-US" altLang="ko-KR" sz="1600" dirty="0">
                <a:effectLst/>
                <a:latin typeface="+mn-ea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777" y="37473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2335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5</a:t>
            </a:r>
            <a:r>
              <a:rPr lang="ko-KR" altLang="en-US" sz="2800" dirty="0"/>
              <a:t>장 인공지능이 시장과 정부에 초래할 파장과 대응책은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5.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인공지능화와 경쟁정책 이슈들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57829"/>
            <a:ext cx="9603275" cy="4693496"/>
          </a:xfrm>
        </p:spPr>
        <p:txBody>
          <a:bodyPr>
            <a:noAutofit/>
          </a:bodyPr>
          <a:lstStyle/>
          <a:p>
            <a:pPr marL="1704975" indent="-1704975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          ⓐ </a:t>
            </a:r>
            <a:r>
              <a:rPr lang="ko-KR" altLang="en-US" sz="16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제</a:t>
            </a:r>
            <a:r>
              <a:rPr lang="en-US" altLang="ko-KR" sz="16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3</a:t>
            </a:r>
            <a:r>
              <a:rPr lang="ko-KR" altLang="en-US" sz="16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자</a:t>
            </a:r>
            <a:r>
              <a:rPr lang="en-US" altLang="ko-KR" sz="16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: </a:t>
            </a:r>
            <a:r>
              <a:rPr lang="ko-KR" altLang="ko-KR" sz="1600" kern="100" dirty="0">
                <a:effectLst/>
                <a:latin typeface="+mn-ea"/>
                <a:cs typeface="Times New Roman" panose="02020603050405020304" pitchFamily="18" charset="0"/>
              </a:rPr>
              <a:t>대학교 컨소시엄</a:t>
            </a:r>
            <a:r>
              <a:rPr lang="en-US" altLang="ko-KR" sz="1600" kern="100" dirty="0"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ko-KR" sz="1600" kern="100" dirty="0">
                <a:effectLst/>
                <a:latin typeface="+mn-ea"/>
                <a:cs typeface="Times New Roman" panose="02020603050405020304" pitchFamily="18" charset="0"/>
              </a:rPr>
              <a:t>기존 정부규제기관</a:t>
            </a:r>
            <a:r>
              <a:rPr lang="en-US" altLang="ko-KR" sz="1600" kern="100" dirty="0"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ko-KR" sz="1600" kern="100" dirty="0">
                <a:effectLst/>
                <a:latin typeface="+mn-ea"/>
                <a:cs typeface="Times New Roman" panose="02020603050405020304" pitchFamily="18" charset="0"/>
              </a:rPr>
              <a:t>특화된 신설 정부기관 또는 민관파트너십</a:t>
            </a:r>
            <a:r>
              <a:rPr lang="en-US" altLang="ko-KR" sz="1600" kern="100" dirty="0">
                <a:effectLst/>
                <a:latin typeface="+mn-ea"/>
                <a:cs typeface="Times New Roman" panose="02020603050405020304" pitchFamily="18" charset="0"/>
              </a:rPr>
              <a:t>,</a:t>
            </a:r>
            <a:r>
              <a:rPr lang="ko-KR" altLang="ko-KR" sz="1600" kern="100" dirty="0">
                <a:effectLst/>
                <a:latin typeface="+mn-ea"/>
                <a:cs typeface="Times New Roman" panose="02020603050405020304" pitchFamily="18" charset="0"/>
              </a:rPr>
              <a:t> 빅데이터 전문 비영리기관들</a:t>
            </a:r>
            <a:endParaRPr lang="en-US" altLang="ko-KR" sz="16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1071563" indent="-10715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latin typeface="+mn-ea"/>
                <a:cs typeface="Times New Roman" panose="02020603050405020304" pitchFamily="18" charset="0"/>
              </a:rPr>
              <a:t>           </a:t>
            </a:r>
            <a:r>
              <a:rPr lang="ko-KR" altLang="ko-KR" sz="1600" kern="100" dirty="0">
                <a:latin typeface="+mn-ea"/>
                <a:cs typeface="Times New Roman" panose="02020603050405020304" pitchFamily="18" charset="0"/>
              </a:rPr>
              <a:t>ⓑ</a:t>
            </a:r>
            <a:r>
              <a:rPr lang="en-US" altLang="ko-KR" sz="1600" kern="1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ko-KR" sz="1600" kern="100" dirty="0">
                <a:effectLst/>
                <a:latin typeface="+mn-ea"/>
                <a:cs typeface="Times New Roman" panose="02020603050405020304" pitchFamily="18" charset="0"/>
              </a:rPr>
              <a:t>이 기관의 성공</a:t>
            </a:r>
            <a:r>
              <a:rPr lang="ko-KR" altLang="en-US" sz="1600" kern="100" dirty="0">
                <a:effectLst/>
                <a:latin typeface="+mn-ea"/>
                <a:cs typeface="Times New Roman" panose="02020603050405020304" pitchFamily="18" charset="0"/>
              </a:rPr>
              <a:t>은</a:t>
            </a:r>
            <a:r>
              <a:rPr lang="ko-KR" altLang="ko-KR" sz="1600" kern="100" dirty="0">
                <a:effectLst/>
                <a:latin typeface="+mn-ea"/>
                <a:cs typeface="Times New Roman" panose="02020603050405020304" pitchFamily="18" charset="0"/>
              </a:rPr>
              <a:t> 각국 정부와 정부기관</a:t>
            </a:r>
            <a:r>
              <a:rPr lang="en-US" altLang="ko-KR" sz="1600" kern="100" dirty="0">
                <a:effectLst/>
                <a:latin typeface="+mn-ea"/>
                <a:cs typeface="Times New Roman" panose="02020603050405020304" pitchFamily="18" charset="0"/>
              </a:rPr>
              <a:t>,</a:t>
            </a:r>
            <a:r>
              <a:rPr lang="ko-KR" altLang="ko-KR" sz="1600" kern="100" dirty="0">
                <a:effectLst/>
                <a:latin typeface="+mn-ea"/>
                <a:cs typeface="Times New Roman" panose="02020603050405020304" pitchFamily="18" charset="0"/>
              </a:rPr>
              <a:t> 사회단체</a:t>
            </a:r>
            <a:r>
              <a:rPr lang="en-US" altLang="ko-KR" sz="1600" kern="100" dirty="0">
                <a:effectLst/>
                <a:latin typeface="+mn-ea"/>
                <a:cs typeface="Times New Roman" panose="02020603050405020304" pitchFamily="18" charset="0"/>
              </a:rPr>
              <a:t>,</a:t>
            </a:r>
            <a:r>
              <a:rPr lang="ko-KR" altLang="ko-KR" sz="1600" kern="100" dirty="0">
                <a:effectLst/>
                <a:latin typeface="+mn-ea"/>
                <a:cs typeface="Times New Roman" panose="02020603050405020304" pitchFamily="18" charset="0"/>
              </a:rPr>
              <a:t> 시민사회 등의 사회적 신뢰도에 달</a:t>
            </a:r>
            <a:r>
              <a:rPr lang="ko-KR" altLang="en-US" sz="1600" kern="100" dirty="0">
                <a:effectLst/>
                <a:latin typeface="+mn-ea"/>
                <a:cs typeface="Times New Roman" panose="02020603050405020304" pitchFamily="18" charset="0"/>
              </a:rPr>
              <a:t>렸다</a:t>
            </a:r>
            <a:r>
              <a:rPr lang="en-US" altLang="ko-KR" sz="1600" kern="100" dirty="0">
                <a:effectLst/>
                <a:latin typeface="+mn-ea"/>
                <a:cs typeface="Times New Roman" panose="02020603050405020304" pitchFamily="18" charset="0"/>
              </a:rPr>
              <a:t>.</a:t>
            </a:r>
          </a:p>
          <a:p>
            <a:pPr marL="630238" indent="-630238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6.1</a:t>
            </a:r>
            <a:r>
              <a:rPr lang="en-US" altLang="ko-KR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세계시장 환경</a:t>
            </a:r>
            <a:endParaRPr lang="en-US" altLang="ko-KR" dirty="0">
              <a:solidFill>
                <a:srgbClr val="00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630238" indent="-630238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solidFill>
                  <a:srgbClr val="000000"/>
                </a:solidFill>
                <a:effectLst/>
                <a:cs typeface="굴림" panose="020B0600000101010101" pitchFamily="50" charset="-127"/>
              </a:rPr>
              <a:t>      1) 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세계화로 형성된 세계적인 공급사슬이 자국우선주의를 추구하는 미국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중국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EU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를 비롯한 대규모 경제권의 정책으로 심각하게 요동치고 있다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630238" indent="-630238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2)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미국과 중국을 축으로 하는 경제적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정치적 대결구도</a:t>
            </a:r>
            <a:r>
              <a:rPr lang="ko-KR" altLang="en-US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가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심화될 가능성이 높</a:t>
            </a:r>
            <a:r>
              <a:rPr lang="ko-KR" altLang="en-US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다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630238" indent="-630238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3)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인공지능의 채택과 확산은 기후변화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주요 에너지원의 고갈과 변화 등 인류 직면 중</a:t>
            </a:r>
            <a:r>
              <a:rPr lang="ko-KR" altLang="en-US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대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문제들과 맞물려 기존 대외무역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해외직접투자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다국적기업 전개 관련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지금까지 경험하지 못한 다양한 충격과 불확실성을 초래할 것</a:t>
            </a:r>
            <a:r>
              <a:rPr lang="ko-KR" altLang="en-US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이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다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</a:p>
          <a:p>
            <a:pPr marL="1071563" indent="-1071563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altLang="ko-KR" sz="16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1619250" indent="-1619250" algn="just">
              <a:lnSpc>
                <a:spcPct val="107000"/>
              </a:lnSpc>
              <a:spcAft>
                <a:spcPts val="800"/>
              </a:spcAft>
              <a:buNone/>
            </a:pPr>
            <a:endParaRPr lang="ko-KR" altLang="ko-KR" sz="1600" dirty="0">
              <a:solidFill>
                <a:srgbClr val="000000"/>
              </a:solidFill>
              <a:effectLst/>
              <a:latin typeface="+mn-ea"/>
              <a:cs typeface="굴림" panose="020B0600000101010101" pitchFamily="50" charset="-127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777" y="37473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798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5</a:t>
            </a:r>
            <a:r>
              <a:rPr lang="ko-KR" altLang="en-US" sz="2800" dirty="0"/>
              <a:t>장 인공지능이 시장과 정부에 초래할 파장과 대응책은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6.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인공지능화와 대외경제정책 이슈들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57829"/>
            <a:ext cx="9603275" cy="4693496"/>
          </a:xfrm>
        </p:spPr>
        <p:txBody>
          <a:bodyPr>
            <a:noAutofit/>
          </a:bodyPr>
          <a:lstStyle/>
          <a:p>
            <a:pPr marL="630238" indent="-630238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6.2</a:t>
            </a:r>
            <a:r>
              <a:rPr lang="en-US" altLang="ko-KR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환경변화에 대한 정책대응</a:t>
            </a:r>
            <a:endParaRPr lang="en-US" altLang="ko-KR" dirty="0">
              <a:solidFill>
                <a:srgbClr val="00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630238" indent="-630238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1) </a:t>
            </a:r>
            <a:r>
              <a:rPr lang="ko-KR" altLang="en-US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해외 이전 기업의 국내 복귀 관련 인센티브 정책 재검토</a:t>
            </a:r>
            <a:endParaRPr lang="en-US" altLang="ko-KR" sz="16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630238" indent="-630238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</a:t>
            </a:r>
            <a:r>
              <a:rPr lang="ko-KR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①</a:t>
            </a: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자동화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로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저숙련 노동 대체가 강화될수록 </a:t>
            </a:r>
            <a:r>
              <a:rPr lang="ko-KR" altLang="en-US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개도국의 노동집약적 우위는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급격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히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사라질 것이다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②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저임금에 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따른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해외이전은 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감소할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것이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나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인공지능화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로 인한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맞춤 가격책정과 </a:t>
            </a:r>
            <a:r>
              <a:rPr lang="ko-KR" altLang="ko-KR" sz="1600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제품</a:t>
            </a:r>
            <a:r>
              <a:rPr lang="ko-KR" altLang="en-US" sz="16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〮</a:t>
            </a:r>
            <a:r>
              <a:rPr lang="ko-KR" altLang="ko-KR" sz="1600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서비스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제공은 소비자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수요처 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지향적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기업 입지 결정요인이 되어 기업들의 이동 가능성을 확대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할 것이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</a:p>
          <a:p>
            <a:pPr marL="1166813" indent="-116681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ⓐ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중국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인도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아세안 국가들에 입지한 다국적 기업들은 임금 상승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자동화로 인한 비용절감 가능성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600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제품</a:t>
            </a:r>
            <a:r>
              <a:rPr lang="ko-KR" altLang="en-US" sz="16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〮</a:t>
            </a:r>
            <a:r>
              <a:rPr lang="ko-KR" altLang="ko-KR" sz="1600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서비스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수요처로서의 해당 지역들의 잠재성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을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고려해서 입지를 결정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할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것이다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</a:p>
          <a:p>
            <a:pPr marL="1166813" indent="-116681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           ⓑ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수요처가 국내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인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기업들은 자동화 진전에 따라 인센티브 정책 없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도 복귀할 것이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나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수출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을 위해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수요처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로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이전한 기업들은 자동화로 인건비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가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절감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되어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도 복귀하지 않을 것이다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</a:p>
          <a:p>
            <a:pPr marL="1166813" indent="-116681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    ⓒ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공급사슬이 해당 지역에 존재하는 경우도 마찬가지 이다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</a:p>
          <a:p>
            <a:pPr marL="630238" indent="-630238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altLang="ko-KR" sz="16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630238" indent="-630238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</a:t>
            </a:r>
            <a:r>
              <a:rPr lang="ko-KR" altLang="en-US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endParaRPr lang="ko-KR" altLang="ko-KR" sz="16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630238" indent="-630238" algn="just">
              <a:lnSpc>
                <a:spcPct val="107000"/>
              </a:lnSpc>
              <a:spcAft>
                <a:spcPts val="800"/>
              </a:spcAft>
              <a:buNone/>
            </a:pPr>
            <a:endParaRPr lang="ko-KR" altLang="ko-KR" sz="1600" dirty="0">
              <a:solidFill>
                <a:srgbClr val="000000"/>
              </a:solidFill>
              <a:effectLst/>
              <a:cs typeface="굴림" panose="020B0600000101010101" pitchFamily="50" charset="-127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777" y="37473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26913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4BA2467-1567-4F25-888F-BCDC5BFE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455"/>
            <a:ext cx="9603275" cy="136698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제</a:t>
            </a:r>
            <a:r>
              <a:rPr lang="en-US" altLang="ko-KR" sz="2800" dirty="0"/>
              <a:t>5</a:t>
            </a:r>
            <a:r>
              <a:rPr lang="ko-KR" altLang="en-US" sz="2800" dirty="0"/>
              <a:t>장 인공지능이 시장과 정부에 초래할 파장과 대응책은</a:t>
            </a:r>
            <a:r>
              <a:rPr lang="en-US" altLang="ko-KR" sz="2800" dirty="0"/>
              <a:t>?</a:t>
            </a:r>
            <a:br>
              <a:rPr lang="en-US" altLang="ko-KR" sz="2800" dirty="0"/>
            </a:br>
            <a:r>
              <a:rPr lang="en-US" altLang="ko-KR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6. </a:t>
            </a:r>
            <a:r>
              <a:rPr lang="ko-KR" altLang="en-US" sz="2400" kern="100" dirty="0">
                <a:ea typeface="맑은 고딕" panose="020B0503020000020004" pitchFamily="50" charset="-127"/>
                <a:cs typeface="Times New Roman" panose="02020603050405020304" pitchFamily="18" charset="0"/>
              </a:rPr>
              <a:t>인공지능화와 대외경제정책 이슈들</a:t>
            </a:r>
            <a:endParaRPr lang="ko-KR" altLang="en-US" sz="2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575141-9C30-49B6-AFD8-89474605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57829"/>
            <a:ext cx="9603275" cy="4693496"/>
          </a:xfrm>
        </p:spPr>
        <p:txBody>
          <a:bodyPr>
            <a:noAutofit/>
          </a:bodyPr>
          <a:lstStyle/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③ </a:t>
            </a:r>
            <a:r>
              <a:rPr lang="ko-KR" altLang="en-US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복귀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제조업체들보다 인공지능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등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첨단기술 기업들에 인센티브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를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부여하는 산업정책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더 우월한 전략이 될 것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2) </a:t>
            </a:r>
            <a:r>
              <a:rPr lang="ko-KR" altLang="en-US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미국 중심 혁신기술 블록 선택</a:t>
            </a:r>
            <a:endParaRPr lang="ko-KR" altLang="ko-KR" sz="16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ko-KR" altLang="en-US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 ① </a:t>
            </a:r>
            <a:r>
              <a:rPr lang="ko-KR" altLang="ko-KR" sz="16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미</a:t>
            </a:r>
            <a:r>
              <a:rPr lang="ko-KR" altLang="en-US" sz="16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〮</a:t>
            </a:r>
            <a:r>
              <a:rPr lang="ko-KR" altLang="ko-KR" sz="16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중</a:t>
            </a:r>
            <a:r>
              <a:rPr lang="ko-KR" altLang="en-US" sz="16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간</a:t>
            </a:r>
            <a:r>
              <a:rPr lang="ko-KR" altLang="en-US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신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냉전 강화와 블록화 추구는 자유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6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무역</a:t>
            </a:r>
            <a:r>
              <a:rPr lang="ko-KR" altLang="en-US" sz="16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〮</a:t>
            </a:r>
            <a:r>
              <a:rPr lang="ko-KR" altLang="ko-KR" sz="16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투자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질서를 상당</a:t>
            </a:r>
            <a:r>
              <a:rPr lang="ko-KR" altLang="en-US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히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저해할 </a:t>
            </a:r>
            <a:r>
              <a:rPr lang="ko-KR" altLang="en-US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것이므로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양국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모두와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높은 상호의존성을 가진 나라들은 심각한 딜레마에 직면</a:t>
            </a:r>
            <a:r>
              <a:rPr lang="ko-KR" altLang="en-US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하고 있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다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kern="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    ②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블록화 경향이 인공지능을 비롯한 첨단기술 이용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과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관련 강화되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고 있으므로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어느 블록을 선택할 것인가에 대한 의사결정이 중요하다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</a:p>
          <a:p>
            <a:pPr marL="809625" indent="-809625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 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③ </a:t>
            </a:r>
            <a:r>
              <a:rPr lang="ko-KR" altLang="ko-KR" sz="1600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미</a:t>
            </a:r>
            <a:r>
              <a:rPr lang="ko-KR" altLang="en-US" sz="16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〮</a:t>
            </a:r>
            <a:r>
              <a:rPr lang="ko-KR" altLang="ko-KR" sz="1600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중이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각축하고 있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으나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첨단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원천 핵심기술들은 </a:t>
            </a:r>
            <a:r>
              <a:rPr lang="ko-KR" altLang="ko-KR" sz="1600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미국</a:t>
            </a:r>
            <a:r>
              <a:rPr lang="ko-KR" altLang="en-US" sz="16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〮</a:t>
            </a:r>
            <a:r>
              <a:rPr lang="ko-KR" altLang="ko-KR" sz="1600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서구</a:t>
            </a:r>
            <a:r>
              <a:rPr lang="ko-KR" altLang="en-US" sz="16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〮</a:t>
            </a:r>
            <a:r>
              <a:rPr lang="ko-KR" altLang="ko-KR" sz="1600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일본에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편재해 있고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이들은 한 블록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으로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공산블록에 대응했던 경험이 있으므로 미국 중심 블록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에 속하는 게 유리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할 것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1071563" indent="-10715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ea typeface="맑은 고딕" panose="020B0503020000020004" pitchFamily="50" charset="-127"/>
                <a:cs typeface="Times New Roman" panose="02020603050405020304" pitchFamily="18" charset="0"/>
              </a:rPr>
              <a:t>          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ⓐ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한국은 안보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정치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시장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기술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무역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투자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문화에서 대부분 미국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유럽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일본과 더 깊게 가치를 공유하고 호환성을 확보하고 있으므로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이</a:t>
            </a:r>
            <a:r>
              <a:rPr lang="ko-KR" altLang="en-US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를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심각한 효율성과 국익 손상을 막을 수 있다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endParaRPr lang="en-US" altLang="ko-KR" sz="1600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93763" indent="-893763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600" dirty="0">
                <a:solidFill>
                  <a:srgbClr val="000000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          </a:t>
            </a:r>
            <a:endParaRPr lang="ko-KR" altLang="ko-KR" sz="1600" dirty="0">
              <a:solidFill>
                <a:srgbClr val="000000"/>
              </a:solidFill>
              <a:effectLst/>
              <a:cs typeface="굴림" panose="020B0600000101010101" pitchFamily="50" charset="-127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446F35-7071-4920-B4E3-C36F0F85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777" y="37473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1205C73-A447-49C5-8157-75F78CCD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818" y="21936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CEFB010-3ACE-46D2-B979-99F3C77F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33077"/>
      </p:ext>
    </p:extLst>
  </p:cSld>
  <p:clrMapOvr>
    <a:masterClrMapping/>
  </p:clrMapOvr>
</p:sld>
</file>

<file path=ppt/theme/theme1.xml><?xml version="1.0" encoding="utf-8"?>
<a:theme xmlns:a="http://schemas.openxmlformats.org/drawingml/2006/main" name="갤러리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TM10001114[[fn=갤러리]]</Template>
  <TotalTime>15163</TotalTime>
  <Words>15087</Words>
  <Application>Microsoft Office PowerPoint</Application>
  <PresentationFormat>와이드스크린</PresentationFormat>
  <Paragraphs>1130</Paragraphs>
  <Slides>103</Slides>
  <Notes>31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103</vt:i4>
      </vt:variant>
    </vt:vector>
  </HeadingPairs>
  <TitlesOfParts>
    <vt:vector size="111" baseType="lpstr">
      <vt:lpstr>굴림</vt:lpstr>
      <vt:lpstr>맑은 고딕</vt:lpstr>
      <vt:lpstr>바탕</vt:lpstr>
      <vt:lpstr>Arial</vt:lpstr>
      <vt:lpstr>Courier New</vt:lpstr>
      <vt:lpstr>Gill Sans MT</vt:lpstr>
      <vt:lpstr>Times New Roman</vt:lpstr>
      <vt:lpstr>갤러리</vt:lpstr>
      <vt:lpstr>20240405 발표자료   AI 임팩트 : 인공지능의  정체와 삶에의 파장    2024. 4. 5.(금) </vt:lpstr>
      <vt:lpstr>제1장 인공지능은 어디서 출발해서 여기까지 왔나?  1. 기원이 된 아이디어들과 앨런 튜링</vt:lpstr>
      <vt:lpstr>제1장 인공지능은 어디서 출발해서 여기까지 왔나? 1.  기원이 된 아이디어들과 앨런 튜링 2. 1차 황금기: 다트머스 회의와 기호주의 인공지능</vt:lpstr>
      <vt:lpstr>제1장 인공지능은 어디서 출발해서 여기까지 왔나? 2. 1차 황금기: 다트머스 회의와 기호주의 인공지능</vt:lpstr>
      <vt:lpstr>제1장 인공지능은 어디서 출발해서 여기까지 왔나? 2. 1차 황금기: 다트머스 회의와 기호주의 인공지능 3. 1차 암흑기: 미, 영의 인공지능 지원 철회</vt:lpstr>
      <vt:lpstr>제1장 인공지능은 어디서 출발해서 여기까지 왔나? 3. 1차 암흑기: 미, 영의 인공지능 지원 철회 4. 2차 황금기: 전문가 시스템과 일,미,영의 각축</vt:lpstr>
      <vt:lpstr>제1장 인공지능은 어디서 출발해서 여기까지 왔나? 4. 2차 황금기: 전문가 시스템과 일,미,영의 각축</vt:lpstr>
      <vt:lpstr>제1장 인공지능은 어디서 출발해서 여기까지 왔나? 4. 2차 황금기: 전문가 시스템과 일,미,영의 각축</vt:lpstr>
      <vt:lpstr>제1장 인공지능은 어디서 출발해서 여기까지 왔나? 4. 2차 황금기: 전문가 시스템과 일,미,영의 각축 5. 인공지능의 겨울과 기계학습의 등장 및 약진 </vt:lpstr>
      <vt:lpstr>제1장 인공지능은 어디서 출발해서 여기까지 왔나? 5. 인공지능의 겨울과 기계학습의 등장 및 약진 </vt:lpstr>
      <vt:lpstr>제1장 인공지능은 어디서 출발해서 여기까지 왔나? 5. 인공지능의 겨울과 기계학습의 등장 및 약진 6. 3차 황금기: 딥러닝의 압승과 범용인공지능 가능성</vt:lpstr>
      <vt:lpstr>제1장 인공지능은 어디서 출발해서 여기까지 왔나? 6. 3차 황금기: 딥러닝의 압승과 AGI 가능성</vt:lpstr>
      <vt:lpstr>제1장 인공지능은 어디서 출발해서 여기까지 왔나? 6. 3차 황금기: 딥러닝의 압승과 AGI 가능성</vt:lpstr>
      <vt:lpstr>제1장 인공지능은 어디서 출발해서 여기까지 왔나? 6. 3차 황금기: 딥러닝의 압승과 AGI 가능성</vt:lpstr>
      <vt:lpstr>제2장 기계는 어떤 방법으로 지능을 가지게 되나? 1. 사람처럼 ‘스스로 판단하고 움직이는 기계의 첫 기술</vt:lpstr>
      <vt:lpstr>제2장 기계는 어떤 방법으로 지능을 가지게 되나?  2. 스스로 판단하고 움직이는 기계의 기술 발전 양상</vt:lpstr>
      <vt:lpstr>제2장 기계는 어떤 방법으로 지능을 가지게 되나?  2. 스스로 판단하고 움직이는 기계의 기술 발전 양상</vt:lpstr>
      <vt:lpstr>제2장 기계는 어떤 방법으로 지능을 가지게 되나? 3. 기호〮논리 주입에 의한 기계 지능 제작 기술</vt:lpstr>
      <vt:lpstr>제2장 기계는 어떤 방법으로 지능을 가지게 되나? 3. 기호〮논리 주입에 의한 기계 지능 제작 기술</vt:lpstr>
      <vt:lpstr>제2장 기계는 어떤 방법으로 지능을 가지게 되나? 3. 기호〮논리 주입에 의한 기계 지능 제작 기술</vt:lpstr>
      <vt:lpstr>제2장 기계는 어떤 방법으로 지능을 가지게 되나? 3. 기호〮논리 주입에 의한 기계 지능 제작 기술 4. ‘학습’에 의한 기계 지능 제작의 출발점과 방법들</vt:lpstr>
      <vt:lpstr>제2장 기계는 어떤 방법으로 지능을 가지게 되나? 4. ‘학습’에 의한 기계 지능 제작의 출발점과 방법들</vt:lpstr>
      <vt:lpstr>제2장 기계는 어떤 방법으로 지능을 가지게 되나? 4. ‘학습’에 의한 기계 지능 제작의 출발점과 방법들</vt:lpstr>
      <vt:lpstr>제2장 기계는 어떤 방법으로 지능을 가지게 되나? 4. ‘학습’에 의한 기계 지능 제작의 출발점과 방법들</vt:lpstr>
      <vt:lpstr>제2장 기계는 어떤 방법으로 지능을 가지게 되나? 4. ‘학습’에 의한 기계 지능 제작의 출발점과 방법들</vt:lpstr>
      <vt:lpstr>제2장 기계는 어떤 방법으로 지능을 가지게 되나? 4. ‘학습’에 의한 기계 지능 제작의 출발점과 방법들</vt:lpstr>
      <vt:lpstr>제2장 기계는 어떤 방법으로 지능을 가지게 되나? 5. 신경망 모사  지능 제작 기술들의 진화 </vt:lpstr>
      <vt:lpstr>제2장 기계는 어떤 방법으로 지능을 가지게 되나? 5. 신경망 모사  지능 제작 기술들의 진화 </vt:lpstr>
      <vt:lpstr>제2장 기계는 어떤 방법으로 지능을 가지게 되나? 5. 신경망 모사  지능 제작 기술들의 진화 </vt:lpstr>
      <vt:lpstr>제2장 기계는 어떤 방법으로 지능을 가지게 되나? 5. 신경망 모사  지능 제작 기술들의 진화 </vt:lpstr>
      <vt:lpstr>제2장 기계는 어떤 방법으로 지능을 가지게 되나? 5. 신경망 모사  지능 제작 기술들의 진화 </vt:lpstr>
      <vt:lpstr>제2장 기계는 어떤 방법으로 지능을 가지게 되나? 6. 신경망 학습의 최신 기술 ‘딥러닝’의 발달</vt:lpstr>
      <vt:lpstr>제2장 기계는 어떤 방법으로 지능을 가지게 되나? 6. 신경망 학습의 최신 기술 ‘딥러닝’의 발달</vt:lpstr>
      <vt:lpstr>제2장 기계는 어떤 방법으로 지능을 가지게 되나? 6. 신경망 학습의 최신 기술 ‘딥러닝’의 발달</vt:lpstr>
      <vt:lpstr>제2장 기계는 어떤 방법으로 지능을 가지게 되나? 6. 신경망 학습의 최신 기술 ‘딥러닝’의 발달</vt:lpstr>
      <vt:lpstr>제2장 기계는 어떤 방법으로 지능을 가지게 되나? 6. 신경망 학습의 최신 기술 ‘딥러닝’의 발달</vt:lpstr>
      <vt:lpstr>제3장 사람에 필적할 인공지능은 어떻게 출현할까? 1. 딥러닝 인공지능 기술이 가진 한계</vt:lpstr>
      <vt:lpstr>제3장 사람에 필적할 인공지능은 어떻게 출현할까? 1. 딥러닝 인공지능 기술이 가진 한계</vt:lpstr>
      <vt:lpstr>제3장 사람에 필적할 인공지능은 어떻게 출현할까? 1. 딥러닝 인공지능 기술이 가진 한계 2. 사람 지능의 발달과정과 그 특성들</vt:lpstr>
      <vt:lpstr>제3장 사람에 필적할 인공지능은 어떻게 출현할까? 2. 사람 지능의 발달과정과 그 특성들</vt:lpstr>
      <vt:lpstr>제3장 사람에 필적할 인공지능은 어떻게 출현할까? 2. 사람 지능의 발달과정과 그 특성들 3. 기계 지능이 ‘사람 수준’으로 발달할 조건들</vt:lpstr>
      <vt:lpstr>제3장 사람에 필적할 인공지능은 어떻게 출현할까? 3. 기계 지능이 ‘사람 수준’으로 발달할 조건들</vt:lpstr>
      <vt:lpstr>제3장 사람에 필적할 인공지능은 어떻게 출현할까? 4. AGI(범용인공지능)를 위한 도전의 현주소</vt:lpstr>
      <vt:lpstr>제3장 사람에 필적할 인공지능은 어떻게 출현할까? 4. AGI(범용인공지능)를 위한 도전의 현주소</vt:lpstr>
      <vt:lpstr>제3장 사람에 필적할 인공지능은 어떻게 출현할까? 4. AGI(범용인공지능)를 위한 도전의 현주소</vt:lpstr>
      <vt:lpstr>제3장 사람에 필적할 인공지능은 어떻게 출현할까? 4. AGI(범용인공지능)를 위한 도전의 현주소</vt:lpstr>
      <vt:lpstr>제3장 사람에 필적할 인공지능은 어떻게 출현할까? 4. AGI(범용인공지능)를 위한 도전의 현주소</vt:lpstr>
      <vt:lpstr>제3장 사람에 필적할 인공지능은 어떻게 출현할까? 4. AGI(범용인공지능)를 위한 도전의 현주소</vt:lpstr>
      <vt:lpstr>제3장 사람에 필적할 인공지능은 어떻게 출현할까? 4. AGI(범용인공지능)를 위한 도전의 현주소</vt:lpstr>
      <vt:lpstr>제3장 사람에 필적할 인공지능은 어떻게 출현할까? 4. AGI(범용인공지능)를 위한 도전의 현주소</vt:lpstr>
      <vt:lpstr>제3장 사람에 필적할 인공지능은 어떻게 출현할까? 4. AGI(범용인공지능)를 위한 도전의 현주소 5. AGI 실현 시기 예측과 근거</vt:lpstr>
      <vt:lpstr>제3장 사람에 필적할 인공지능은 어떻게 출현할까? 5. AGI 실현 시기 예측과 근거</vt:lpstr>
      <vt:lpstr>제3장 사람에 필적할 인공지능은 어떻게 출현할까? 5. AGI 실현 시기 예측과 근거</vt:lpstr>
      <vt:lpstr>제3장 사람에 필적할 인공지능은 어떻게 출현할까? 5. AGI 실현 시기 예측과 근거</vt:lpstr>
      <vt:lpstr>제3장 사람에 필적할 인공지능은 어떻게 출현할까? 5. AGI 실현 시기 예측과 근거</vt:lpstr>
      <vt:lpstr>제3장 사람에 필적할 인공지능은 어떻게 출현할까? 5. AGI 실현 예측과 시기</vt:lpstr>
      <vt:lpstr>제4장 인공지능은 일자리와 경제에 어떤 영향을 미칠까? 2. 인공지능이 일과 일자리에 미치는 영향</vt:lpstr>
      <vt:lpstr>제4장 인공지능은 일자리와 경제에 어떤 영향을 미칠까? 2. 인공지능이 일과 일자리에 미치는 영향</vt:lpstr>
      <vt:lpstr>제4장 인공지능은 일자리와 경제에 어떤 영향을 미칠까? 2. 인공지능이 일과 일자리에 미치는 영향</vt:lpstr>
      <vt:lpstr>제4장 인공지능은 일자리와 경제에 어떤 영향을 미칠까? 2. 인공지능이 일과 일자리에 미치는 영향</vt:lpstr>
      <vt:lpstr>제4장 인공지능은 일자리와 경제에 어떤 영향을 미칠까? 2. 인공지능이 일과 일자리에 미치는 영향</vt:lpstr>
      <vt:lpstr>제4장 인공지능은 일자리와 경제에 어떤 영향을 미칠까? 2. 인공지능이 일과 일자리에 미치는 영향</vt:lpstr>
      <vt:lpstr>제4장 인공지능은 일자리와 경제에 어떤 영향을 미칠까? 2. 인공지능이 일과 일자리에 미치는 영향</vt:lpstr>
      <vt:lpstr>제4장 인공지능은 일자리와 경제에 어떤 영향을 미칠까? 3. 인공지능이 생산성과 경제성장에 미치는 영향</vt:lpstr>
      <vt:lpstr>제4장 인공지능은 일자리와 경제에 어떤 영향을 미칠까? 3. 인공지능이 생산성과 경제성장에 미치는 영향</vt:lpstr>
      <vt:lpstr>제4장 인공지능은 일자리와 경제에 어떤 영향을 미칠까? 3. 인공지능이 생산성과 경제성장에 미치는 영향 4. 인공지능이 소득분배와 무역에 미치는 영향</vt:lpstr>
      <vt:lpstr>제4장 인공지능은 일자리와 경제에 어떤 영향을 미칠까? 4. 인공지능이 소득분배와 무역에 미치는 영향</vt:lpstr>
      <vt:lpstr>제4장 인공지능은 일자리와 경제에 어떤 영향을 미칠까? 4. 인공지능이 소득분배와 무역에 미치는 영향</vt:lpstr>
      <vt:lpstr>제4장 인공지능은 일자리와 경제에 어떤 영향을 미칠까? 4. 인공지능이 소득분배와 무역에 미치는 영향 </vt:lpstr>
      <vt:lpstr>제5장 인공지능이 시장과 정부에 초래할 파장과 대응책은? 1. 디지털 경제의 주요 특징들</vt:lpstr>
      <vt:lpstr>제5장 인공지능이 시장과 정부에 초래할 파장과 대응책은? 1. 디지털 경제의 주요 특징들</vt:lpstr>
      <vt:lpstr>제5장 인공지능이 시장과 정부에 초래할 파장과 대응책은? 2. 인공지능화로 인한 시장 효율성 증가와 경쟁 촉진 효과</vt:lpstr>
      <vt:lpstr>제5장 인공지능이 시장과 정부에 초래할 파장과 대응책은? 2. 인공지능화로 인한 시장 효율성 증가와 경쟁 촉진 효과</vt:lpstr>
      <vt:lpstr>제5장 인공지능이 시장과 정부에 초래할 파장과 대응책은? 3. 인공지능화로 인한 시장실패 확대와 소비자 후생 악화</vt:lpstr>
      <vt:lpstr>제5장 인공지능이 시장과 정부에 초래할 파장과 대응책은? 3. 인공지능화로 인한 시장실패 확대와 소비자 후생 악화</vt:lpstr>
      <vt:lpstr>제5장 인공지능이 시장과 정부에 초래할 파장과 대응책은? 3. 인공지능화로 인한 시장실패 확대와 소비자 후생 악화</vt:lpstr>
      <vt:lpstr>제5장 인공지능이 시장과 정부에 초래할 파장과 대응책은? 3. 인공지능화로 인한 시장실패 확대와 소비자 후생 악화</vt:lpstr>
      <vt:lpstr>제5장 인공지능이 시장과 정부에 초래할 파장과 대응책은? 3. 인공지능화로 인한 시장실패 확대와 소비자 후생 악화</vt:lpstr>
      <vt:lpstr>제5장 인공지능이 시장과 정부에 초래할 파장과 대응책은? 3. 인공지능화로 인한 시장실패 확대와 소비자 후생 악화</vt:lpstr>
      <vt:lpstr>제5장 인공지능이 시장과 정부에 초래할 파장과 대응책은? 3. 인공지능화로 인한 시장실패 확대와 소비자 후생 악화</vt:lpstr>
      <vt:lpstr>제5장 인공지능이 시장과 정부에 초래할 파장과 대응책은? 3. 인공지능화로 인한 시장실패 확대와 소비자 후생 악화</vt:lpstr>
      <vt:lpstr>제5장 인공지능이 시장과 정부에 초래할 파장과 대응책은? 4. 인공지능화와 고용 및 분배정책 이슈들</vt:lpstr>
      <vt:lpstr>제5장 인공지능이 시장과 정부에 초래할 파장과 대응책은? 4. 인공지능화와 고용 및 분배정책 이슈들</vt:lpstr>
      <vt:lpstr>제5장 인공지능이 시장과 정부에 초래할 파장과 대응책은? 4. 인공지능화와 고용 및 분배정책 이슈들</vt:lpstr>
      <vt:lpstr>제5장 인공지능이 시장과 정부에 초래할 파장과 대응책은? 4. 인공지능화와 고용 및 분배정책 이슈들</vt:lpstr>
      <vt:lpstr>제5장 인공지능이 시장과 정부에 초래할 파장과 대응책은? 4. 인공지능화와 고용 및 분배정책 이슈들</vt:lpstr>
      <vt:lpstr>제5장 인공지능이 시장과 정부에 초래할 파장과 대응책은? 4. 인공지능화와 고용 및 분배정책 이슈들</vt:lpstr>
      <vt:lpstr>제5장 인공지능이 시장과 정부에 초래할 파장과 대응책은? 4. 인공지능화와 고용 및 분배정책 이슈들</vt:lpstr>
      <vt:lpstr>제5장 인공지능이 시장과 정부에 초래할 파장과 대응책은? 4. 인공지능화와 고용 및 분배정책 이슈들</vt:lpstr>
      <vt:lpstr>제5장 인공지능이 시장과 정부에 초래할 파장과 대응책은? 4. 인공지능화와 고용 및 분배정책 이슈들</vt:lpstr>
      <vt:lpstr>제5장 인공지능이 시장과 정부에 초래할 파장과 대응책은? 4. 인공지능화와 고용 및 분배정책 이슈들 5. 인공지능화와 경쟁정책 이슈들</vt:lpstr>
      <vt:lpstr>제5장 인공지능이 시장과 정부에 초래할 파장과 대응책은? 5. 인공지능화와 경쟁정책 이슈들</vt:lpstr>
      <vt:lpstr>제5장 인공지능이 시장과 정부에 초래할 파장과 대응책은? 5. 인공지능화와 경쟁정책 이슈들</vt:lpstr>
      <vt:lpstr>제5장 인공지능이 시장과 정부에 초래할 파장과 대응책은? 5. 인공지능화와 경쟁정책 이슈들</vt:lpstr>
      <vt:lpstr>제5장 인공지능이 시장과 정부에 초래할 파장과 대응책은? 5. 인공지능화와 경쟁정책 이슈들</vt:lpstr>
      <vt:lpstr>제5장 인공지능이 시장과 정부에 초래할 파장과 대응책은? 5. 인공지능화와 경쟁정책 이슈들</vt:lpstr>
      <vt:lpstr>제5장 인공지능이 시장과 정부에 초래할 파장과 대응책은? 5. 인공지능화와 경쟁정책 이슈들</vt:lpstr>
      <vt:lpstr>제5장 인공지능이 시장과 정부에 초래할 파장과 대응책은? 6. 인공지능화와 대외경제정책 이슈들</vt:lpstr>
      <vt:lpstr>제5장 인공지능이 시장과 정부에 초래할 파장과 대응책은? 6. 인공지능화와 대외경제정책 이슈들</vt:lpstr>
      <vt:lpstr>제5장 인공지능이 시장과 정부에 초래할 파장과 대응책은? 6. 인공지능화와 대외경제정책 이슈들</vt:lpstr>
      <vt:lpstr>목차</vt:lpstr>
      <vt:lpstr>목차</vt:lpstr>
      <vt:lpstr>목차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임팩트</dc:title>
  <dc:creator>USER</dc:creator>
  <cp:lastModifiedBy>USER</cp:lastModifiedBy>
  <cp:revision>322</cp:revision>
  <dcterms:created xsi:type="dcterms:W3CDTF">2021-04-03T05:13:22Z</dcterms:created>
  <dcterms:modified xsi:type="dcterms:W3CDTF">2024-04-04T06:27:50Z</dcterms:modified>
</cp:coreProperties>
</file>