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79" r:id="rId2"/>
    <p:sldId id="662" r:id="rId3"/>
    <p:sldId id="673" r:id="rId4"/>
    <p:sldId id="676" r:id="rId5"/>
    <p:sldId id="677" r:id="rId6"/>
    <p:sldId id="665" r:id="rId7"/>
    <p:sldId id="678" r:id="rId8"/>
    <p:sldId id="679" r:id="rId9"/>
    <p:sldId id="680" r:id="rId10"/>
    <p:sldId id="675" r:id="rId11"/>
    <p:sldId id="666" r:id="rId12"/>
    <p:sldId id="667" r:id="rId13"/>
    <p:sldId id="668" r:id="rId14"/>
    <p:sldId id="669" r:id="rId15"/>
    <p:sldId id="670" r:id="rId16"/>
    <p:sldId id="671" r:id="rId17"/>
    <p:sldId id="296" r:id="rId18"/>
  </p:sldIdLst>
  <p:sldSz cx="12192000" cy="6858000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5" autoAdjust="0"/>
    <p:restoredTop sz="66740" autoAdjust="0"/>
  </p:normalViewPr>
  <p:slideViewPr>
    <p:cSldViewPr snapToGrid="0">
      <p:cViewPr varScale="1">
        <p:scale>
          <a:sx n="61" d="100"/>
          <a:sy n="61" d="100"/>
        </p:scale>
        <p:origin x="17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A3F33-4B17-441C-85C4-C0E767E46FCD}" type="datetimeFigureOut">
              <a:rPr lang="ko-KR" altLang="en-US" smtClean="0"/>
              <a:t>2023-04-28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C3230-7102-4BAD-87FD-589702B5B4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3822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52DE6-27AE-4A73-8763-FC9FFAD4DF5C}" type="datetimeFigureOut">
              <a:rPr lang="ko-KR" altLang="en-US" smtClean="0"/>
              <a:t>2023-04-28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27E92-5D7F-478B-AC1D-9FDFF9886B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6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xmlns="" id="{F1553873-3D34-4B4C-847C-F7810AC953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F5A67153-0770-432B-BD3D-9C6FABFFB17B}" type="slidenum">
              <a:rPr lang="en-US" altLang="ko-KR">
                <a:latin typeface="Times New Roman" panose="02020603050405020304" pitchFamily="18" charset="0"/>
              </a:rPr>
              <a:pPr/>
              <a:t>1</a:t>
            </a:fld>
            <a:endParaRPr lang="en-US" altLang="ko-KR">
              <a:latin typeface="Times New Roman" panose="02020603050405020304" pitchFamily="18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xmlns="" id="{A846C016-F5E6-4A07-BF2A-219788766F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xmlns="" id="{7568C3D6-BEDA-4B6A-977C-AB5B6B5D1B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dirty="0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86498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ko-KR" altLang="en-US"/>
              <a:t>시장경제와 공기업 민영화</a:t>
            </a:r>
          </a:p>
        </p:txBody>
      </p:sp>
    </p:spTree>
    <p:extLst>
      <p:ext uri="{BB962C8B-B14F-4D97-AF65-F5344CB8AC3E}">
        <p14:creationId xmlns:p14="http://schemas.microsoft.com/office/powerpoint/2010/main" val="698037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그러한 강의들이 그 당시에 영향력이 있었지만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후대의 학자들은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1958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년 스코틀랜드의 장원 도서관의 판매에서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"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스미스 박사의 수사학 강의 노트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"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라는 제목의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글래스고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학생 노트가 발견되기 전까지 다른 사람들의 설명에서 그것들에 대한 내용을 엿볼 수 있었을 뿐이었다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kern="0" spc="0" dirty="0">
              <a:solidFill>
                <a:srgbClr val="FF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-</a:t>
            </a:r>
            <a:r>
              <a:rPr lang="ko-KR" altLang="en-US" sz="1800" kern="0" spc="0" dirty="0"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학생의 노트들은 </a:t>
            </a:r>
            <a:r>
              <a:rPr lang="en-US" altLang="ko-KR" sz="1800" kern="0" spc="0" dirty="0"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1963</a:t>
            </a:r>
            <a:r>
              <a:rPr lang="ko-KR" altLang="en-US" sz="1800" kern="0" spc="0" dirty="0"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년에 </a:t>
            </a:r>
            <a:r>
              <a:rPr lang="en-US" altLang="ko-KR" sz="1800" kern="0" spc="0" dirty="0"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『</a:t>
            </a:r>
            <a:r>
              <a:rPr lang="ko-KR" altLang="en-US" sz="1800" kern="0" spc="0" dirty="0"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수사학과 순수문학 강의</a:t>
            </a:r>
            <a:r>
              <a:rPr lang="en-US" altLang="ko-KR" sz="1800" kern="0" spc="0" dirty="0"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(Lectures on Rhetoric and Belles </a:t>
            </a:r>
            <a:r>
              <a:rPr lang="en-US" altLang="ko-KR" sz="1800" kern="0" spc="0" dirty="0" err="1"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Lettres</a:t>
            </a:r>
            <a:r>
              <a:rPr lang="en-US" altLang="ko-KR" sz="1800" kern="0" spc="0" dirty="0"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: LRBL)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』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라는 제목으로 출판되었다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algn="l"/>
            <a:endParaRPr lang="en-US" altLang="ko-KR" sz="1200" dirty="0">
              <a:ea typeface="바탕체" panose="02030609000101010101" pitchFamily="17" charset="-127"/>
            </a:endParaRPr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ko-KR" altLang="en-US"/>
              <a:t>시장경제와 공기업 민영화</a:t>
            </a:r>
          </a:p>
        </p:txBody>
      </p:sp>
    </p:spTree>
    <p:extLst>
      <p:ext uri="{BB962C8B-B14F-4D97-AF65-F5344CB8AC3E}">
        <p14:creationId xmlns:p14="http://schemas.microsoft.com/office/powerpoint/2010/main" val="197928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수사학의 적용 범위는 고대 그리스와 로마의 시민 생활에서 고전적 수사학의 핵심이었던 대중 연설이나 웅변술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SabonLTStd-Roman"/>
                <a:ea typeface="SabonLTStd-Roman"/>
              </a:rPr>
              <a:t>oratory)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bonLTStd-Roman"/>
                <a:ea typeface="SabonLTStd-Roman"/>
              </a:rPr>
              <a:t>에서부터 미려한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글쓰기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세련된 학습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그리고 그 시대의 새로운 과학적 글쓰기를 포함한 학문적이고 문학적인 형태의 담론까지도 포함한다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algn="l"/>
            <a:endParaRPr lang="en-US" altLang="ko-KR" sz="1200" dirty="0">
              <a:ea typeface="바탕체" panose="02030609000101010101" pitchFamily="17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800" kern="0" spc="0" dirty="0"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문학 감상의 원칙을 확립하는데 수사학 수업은 젊은이들의 경력 초기에 적절한 표현의 예절에 대한 지침을 제공하며</a:t>
            </a:r>
            <a:r>
              <a:rPr lang="en-US" altLang="ko-KR" sz="1800" kern="0" spc="0" dirty="0"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800" kern="0" spc="0" dirty="0"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스미스는 그 과목을 수강하는 젊은 학생들의 글에서 나타난 다양한 작가와 웅변가들에 대한 기질</a:t>
            </a:r>
            <a:r>
              <a:rPr lang="en-US" altLang="ko-KR" sz="1800" kern="0" spc="0" dirty="0"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en-US" altLang="ko-KR" sz="1800" kern="0" spc="0" dirty="0">
                <a:solidFill>
                  <a:srgbClr val="FF0000"/>
                </a:solidFill>
                <a:effectLst/>
                <a:latin typeface="SabonLTStd-Roman"/>
                <a:ea typeface="SabonLTStd-Roman"/>
              </a:rPr>
              <a:t>character)</a:t>
            </a:r>
            <a:r>
              <a:rPr lang="ko-KR" altLang="en-US" sz="1800" kern="0" spc="0" dirty="0"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을 분석해 주면서 좋은 기질의 중요성을 강조한다</a:t>
            </a:r>
            <a:r>
              <a:rPr lang="en-US" altLang="ko-KR" sz="1800" kern="0" spc="0" dirty="0"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0" spc="0" dirty="0"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-</a:t>
            </a:r>
            <a:r>
              <a:rPr lang="ko-KR" altLang="en-US" sz="1800" kern="0" spc="0" dirty="0"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따라서</a:t>
            </a:r>
            <a:r>
              <a:rPr lang="en-US" altLang="ko-KR" sz="1200" kern="0" spc="0" dirty="0">
                <a:solidFill>
                  <a:srgbClr val="FF0000"/>
                </a:solidFill>
                <a:effectLst/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1800" kern="0" spc="0" dirty="0"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스미스의 수사학 수업은 다양한 장르의 글쓰기와 해설에 대한 학문적 분석일 뿐만 아니라 상업적이고 국제적이며 과학적으로 정보화된 세계에서 성장하는 학생들을 위한 언어적 의사소통과 관련된 실용적이고 윤리적인 교육이기도 했다</a:t>
            </a:r>
            <a:r>
              <a:rPr lang="en-US" altLang="ko-KR" sz="1800" kern="0" spc="0" dirty="0"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ko-KR" altLang="en-US"/>
              <a:t>시장경제와 공기업 민영화</a:t>
            </a:r>
          </a:p>
        </p:txBody>
      </p:sp>
    </p:spTree>
    <p:extLst>
      <p:ext uri="{BB962C8B-B14F-4D97-AF65-F5344CB8AC3E}">
        <p14:creationId xmlns:p14="http://schemas.microsoft.com/office/powerpoint/2010/main" val="2791516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그러한 강의들이 그 당시에 영향력이 있었지만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후대의 학자들은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1958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년 스코틀랜드의 장원 도서관의 판매에서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"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스미스 박사의 수사학 강의 노트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"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라는 제목의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글래스고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학생 노트가 발견되기 전까지 다른 사람들의 설명에서 그것들에 대한 내용을 엿볼 수 있었을 뿐이었다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kern="0" spc="0" dirty="0">
              <a:solidFill>
                <a:srgbClr val="FF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-</a:t>
            </a:r>
            <a:r>
              <a:rPr lang="ko-KR" altLang="en-US" sz="1800" kern="0" spc="0" dirty="0"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학생의 노트들은 </a:t>
            </a:r>
            <a:r>
              <a:rPr lang="en-US" altLang="ko-KR" sz="1800" kern="0" spc="0" dirty="0"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1963</a:t>
            </a:r>
            <a:r>
              <a:rPr lang="ko-KR" altLang="en-US" sz="1800" kern="0" spc="0" dirty="0"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년에 </a:t>
            </a:r>
            <a:r>
              <a:rPr lang="en-US" altLang="ko-KR" sz="1800" kern="0" spc="0" dirty="0"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『</a:t>
            </a:r>
            <a:r>
              <a:rPr lang="ko-KR" altLang="en-US" sz="1800" kern="0" spc="0" dirty="0"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수사학과 순수문학 강의</a:t>
            </a:r>
            <a:r>
              <a:rPr lang="en-US" altLang="ko-KR" sz="1800" kern="0" spc="0" dirty="0"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(Lectures on Rhetoric and Belles </a:t>
            </a:r>
            <a:r>
              <a:rPr lang="en-US" altLang="ko-KR" sz="1800" kern="0" spc="0" dirty="0" err="1"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Lettres</a:t>
            </a:r>
            <a:r>
              <a:rPr lang="en-US" altLang="ko-KR" sz="1800" kern="0" spc="0" dirty="0"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: LRBL)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』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라는 제목으로 출판되었다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algn="l"/>
            <a:endParaRPr lang="en-US" altLang="ko-KR" sz="1200" dirty="0">
              <a:ea typeface="바탕체" panose="02030609000101010101" pitchFamily="17" charset="-127"/>
            </a:endParaRPr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ko-KR" altLang="en-US"/>
              <a:t>시장경제와 공기업 민영화</a:t>
            </a:r>
          </a:p>
        </p:txBody>
      </p:sp>
    </p:spTree>
    <p:extLst>
      <p:ext uri="{BB962C8B-B14F-4D97-AF65-F5344CB8AC3E}">
        <p14:creationId xmlns:p14="http://schemas.microsoft.com/office/powerpoint/2010/main" val="3127493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도덕감정론과 국부론은 서로 다른 주제를 다루지만</a:t>
            </a:r>
            <a:r>
              <a:rPr lang="en-US" altLang="ko-KR" sz="1800" kern="0" spc="0" dirty="0"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LRBL</a:t>
            </a:r>
            <a:r>
              <a:rPr lang="ko-KR" altLang="en-US" sz="1800" kern="0" spc="0" dirty="0"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의 수사이론은 둘 다 복잡한 수사학적 저작이라는 공통점을 가지고 있음을 시사한다</a:t>
            </a:r>
            <a:r>
              <a:rPr lang="en-US" altLang="ko-KR" sz="1800" kern="0" spc="0" dirty="0"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r>
              <a:rPr lang="ko-KR" altLang="en-US" sz="1800" kern="0" spc="0" dirty="0"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그래서 그 책들은 스미스의 수사학적 분석을 적용할 수 있다</a:t>
            </a:r>
            <a:r>
              <a:rPr lang="en-US" altLang="ko-KR" sz="1800" kern="0" spc="0" dirty="0"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algn="l"/>
            <a:endParaRPr lang="en-US" altLang="ko-KR" sz="1200" dirty="0">
              <a:ea typeface="바탕체" panose="02030609000101010101" pitchFamily="17" charset="-127"/>
            </a:endParaRPr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ko-KR" altLang="en-US"/>
              <a:t>시장경제와 공기업 민영화</a:t>
            </a:r>
          </a:p>
        </p:txBody>
      </p:sp>
    </p:spTree>
    <p:extLst>
      <p:ext uri="{BB962C8B-B14F-4D97-AF65-F5344CB8AC3E}">
        <p14:creationId xmlns:p14="http://schemas.microsoft.com/office/powerpoint/2010/main" val="2970027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800" kern="0" spc="0" dirty="0"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공정한 관객이라는 이 은유적 인물은 스미스의 도덕 이론의 중심이며 그 해석은 많은 논쟁을 불러일으켜 왔다</a:t>
            </a:r>
            <a:r>
              <a:rPr lang="en-US" altLang="ko-KR" sz="1800" kern="0" spc="0" dirty="0"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800" kern="0" spc="0" dirty="0">
              <a:solidFill>
                <a:srgbClr val="FF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800" dirty="0">
                <a:ea typeface="바탕체" panose="02030609000101010101" pitchFamily="17" charset="-127"/>
              </a:rPr>
              <a:t>은유의 </a:t>
            </a:r>
            <a:r>
              <a:rPr lang="ko-KR" altLang="en-US" sz="1800" dirty="0" err="1">
                <a:ea typeface="바탕체" panose="02030609000101010101" pitchFamily="17" charset="-127"/>
              </a:rPr>
              <a:t>중심성</a:t>
            </a:r>
            <a:r>
              <a:rPr lang="en-US" altLang="ko-KR" sz="1800" dirty="0">
                <a:ea typeface="바탕체" panose="02030609000101010101" pitchFamily="17" charset="-127"/>
              </a:rPr>
              <a:t>(</a:t>
            </a:r>
            <a:r>
              <a:rPr lang="ko-KR" altLang="en-US" sz="1800" dirty="0">
                <a:ea typeface="바탕체" panose="02030609000101010101" pitchFamily="17" charset="-127"/>
              </a:rPr>
              <a:t>보이지 않는 손의 은유가 제안하는 것보다 더 미묘한 차이가 있음</a:t>
            </a:r>
            <a:r>
              <a:rPr lang="en-US" altLang="ko-KR" sz="1800" dirty="0">
                <a:ea typeface="바탕체" panose="02030609000101010101" pitchFamily="17" charset="-127"/>
              </a:rPr>
              <a:t>)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algn="l"/>
            <a:endParaRPr lang="en-US" altLang="ko-KR" sz="1200" dirty="0">
              <a:ea typeface="바탕체" panose="02030609000101010101" pitchFamily="17" charset="-127"/>
            </a:endParaRPr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ko-KR" altLang="en-US"/>
              <a:t>시장경제와 공기업 민영화</a:t>
            </a:r>
          </a:p>
        </p:txBody>
      </p:sp>
    </p:spTree>
    <p:extLst>
      <p:ext uri="{BB962C8B-B14F-4D97-AF65-F5344CB8AC3E}">
        <p14:creationId xmlns:p14="http://schemas.microsoft.com/office/powerpoint/2010/main" val="1478219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도덕감정론과 국부론은 서로 다른 주제를 다루지만</a:t>
            </a:r>
            <a:r>
              <a:rPr lang="en-US" altLang="ko-KR" sz="1800" kern="0" spc="0" dirty="0"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LRBL</a:t>
            </a:r>
            <a:r>
              <a:rPr lang="ko-KR" altLang="en-US" sz="1800" kern="0" spc="0" dirty="0"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의 수사이론은 둘 다 복잡한 수사학적 저작이라는 공통점을 가지고 있음을 시사한다</a:t>
            </a:r>
            <a:r>
              <a:rPr lang="en-US" altLang="ko-KR" sz="1800" kern="0" spc="0" dirty="0"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r>
              <a:rPr lang="ko-KR" altLang="en-US" sz="1800" kern="0" spc="0" dirty="0"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그래서 그 책들은 스미스의 수사학적 분석을 적용할 수 있다</a:t>
            </a:r>
            <a:r>
              <a:rPr lang="en-US" altLang="ko-KR" sz="1800" kern="0" spc="0" dirty="0"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algn="l"/>
            <a:endParaRPr lang="en-US" altLang="ko-KR" sz="1200" dirty="0">
              <a:ea typeface="바탕체" panose="02030609000101010101" pitchFamily="17" charset="-127"/>
            </a:endParaRPr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ko-KR" altLang="en-US"/>
              <a:t>시장경제와 공기업 민영화</a:t>
            </a:r>
          </a:p>
        </p:txBody>
      </p:sp>
    </p:spTree>
    <p:extLst>
      <p:ext uri="{BB962C8B-B14F-4D97-AF65-F5344CB8AC3E}">
        <p14:creationId xmlns:p14="http://schemas.microsoft.com/office/powerpoint/2010/main" val="3304839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ko-KR" altLang="ko-KR" dirty="0"/>
              <a:t>행복한 길을 가기 위해선…</a:t>
            </a:r>
          </a:p>
          <a:p>
            <a:pPr latinLnBrk="1"/>
            <a:r>
              <a:rPr lang="ko-KR" altLang="ko-KR" dirty="0"/>
              <a:t>지금 바로 나의 모습을 </a:t>
            </a:r>
            <a:r>
              <a:rPr lang="ko-KR" altLang="ko-KR" dirty="0" err="1"/>
              <a:t>돌아보는데서부터</a:t>
            </a:r>
            <a:r>
              <a:rPr lang="ko-KR" altLang="ko-KR" dirty="0"/>
              <a:t> 시작입니다</a:t>
            </a:r>
            <a:r>
              <a:rPr lang="en-US" altLang="ko-KR" dirty="0"/>
              <a:t>..</a:t>
            </a:r>
            <a:endParaRPr lang="ko-KR" altLang="ko-KR"/>
          </a:p>
          <a:p>
            <a:endParaRPr lang="ko-KR" altLang="en-US"/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ko-KR" altLang="en-US" dirty="0"/>
              <a:t>경제자유와 기업가정신</a:t>
            </a:r>
          </a:p>
        </p:txBody>
      </p:sp>
    </p:spTree>
    <p:extLst>
      <p:ext uri="{BB962C8B-B14F-4D97-AF65-F5344CB8AC3E}">
        <p14:creationId xmlns:p14="http://schemas.microsoft.com/office/powerpoint/2010/main" val="4149708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애덤의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부친은 스미스가 </a:t>
            </a:r>
            <a:r>
              <a:rPr lang="ko-KR" alt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세례받기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약 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6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개월 전에 사망했다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4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살 경에 일단의 집시들에게 납치되었지만 삼촌에 의해서 구출되어 </a:t>
            </a:r>
            <a:r>
              <a:rPr lang="ko-KR" alt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모친에게로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돌아왔다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30</a:t>
            </a:r>
            <a:r>
              <a:rPr lang="ko-KR" altLang="en-US" dirty="0"/>
              <a:t>대 후반에 처음 런던에 와서 프랑스와 제네바를 딱 한 번 여행을 했고 결혼은 하지 않았다</a:t>
            </a:r>
            <a:r>
              <a:rPr lang="en-US" altLang="ko-KR" dirty="0"/>
              <a:t>. </a:t>
            </a:r>
            <a:r>
              <a:rPr lang="ko-KR" altLang="en-US" dirty="0"/>
              <a:t>그의 주된 애착은 그의 어머니에 대한 것이었고</a:t>
            </a:r>
            <a:r>
              <a:rPr lang="en-US" altLang="ko-KR" dirty="0"/>
              <a:t>, </a:t>
            </a:r>
            <a:r>
              <a:rPr lang="ko-KR" altLang="en-US" dirty="0"/>
              <a:t>그의 어머니의 죽음으로 그는 정신적으로 매우 힘들어했</a:t>
            </a:r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ko-KR" altLang="en-US"/>
              <a:t>시장경제와 공기업 민영화</a:t>
            </a:r>
          </a:p>
        </p:txBody>
      </p:sp>
    </p:spTree>
    <p:extLst>
      <p:ext uri="{BB962C8B-B14F-4D97-AF65-F5344CB8AC3E}">
        <p14:creationId xmlns:p14="http://schemas.microsoft.com/office/powerpoint/2010/main" val="1981554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30</a:t>
            </a:r>
            <a:r>
              <a:rPr lang="ko-KR" altLang="en-US" dirty="0"/>
              <a:t>대 후반에 처음 런던에 와서 프랑스와 제네바를 딱 한 번 여행을 했고 결혼은 하지 않았다</a:t>
            </a:r>
            <a:r>
              <a:rPr lang="en-US" altLang="ko-KR" dirty="0"/>
              <a:t>. </a:t>
            </a:r>
            <a:r>
              <a:rPr lang="ko-KR" altLang="en-US" dirty="0"/>
              <a:t>그의 주된 애착은 그의 어머니에 대한 것이었고</a:t>
            </a:r>
            <a:r>
              <a:rPr lang="en-US" altLang="ko-KR" dirty="0"/>
              <a:t>, </a:t>
            </a:r>
            <a:r>
              <a:rPr lang="ko-KR" altLang="en-US" dirty="0"/>
              <a:t>그의 어머니의 죽음으로 그는 정신적으로 매우 힘들어 했음</a:t>
            </a:r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ko-KR" altLang="en-US"/>
              <a:t>시장경제와 공기업 민영화</a:t>
            </a:r>
          </a:p>
        </p:txBody>
      </p:sp>
    </p:spTree>
    <p:extLst>
      <p:ext uri="{BB962C8B-B14F-4D97-AF65-F5344CB8AC3E}">
        <p14:creationId xmlns:p14="http://schemas.microsoft.com/office/powerpoint/2010/main" val="2210897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ko-KR" altLang="en-US"/>
              <a:t>시장경제와 공기업 민영화</a:t>
            </a:r>
          </a:p>
        </p:txBody>
      </p:sp>
    </p:spTree>
    <p:extLst>
      <p:ext uri="{BB962C8B-B14F-4D97-AF65-F5344CB8AC3E}">
        <p14:creationId xmlns:p14="http://schemas.microsoft.com/office/powerpoint/2010/main" val="790499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ko-KR" altLang="en-US"/>
              <a:t>시장경제와 공기업 민영화</a:t>
            </a:r>
          </a:p>
        </p:txBody>
      </p:sp>
    </p:spTree>
    <p:extLst>
      <p:ext uri="{BB962C8B-B14F-4D97-AF65-F5344CB8AC3E}">
        <p14:creationId xmlns:p14="http://schemas.microsoft.com/office/powerpoint/2010/main" val="2663554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ko-KR" altLang="en-US"/>
              <a:t>시장경제와 공기업 민영화</a:t>
            </a:r>
          </a:p>
        </p:txBody>
      </p:sp>
    </p:spTree>
    <p:extLst>
      <p:ext uri="{BB962C8B-B14F-4D97-AF65-F5344CB8AC3E}">
        <p14:creationId xmlns:p14="http://schemas.microsoft.com/office/powerpoint/2010/main" val="2020070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 후 스미스가 파리에서 명사들의 모임에서 예상하지 않은 성공을 하였다</a:t>
            </a:r>
            <a:r>
              <a:rPr lang="en-US" altLang="ko-KR" dirty="0"/>
              <a:t>. </a:t>
            </a:r>
            <a:r>
              <a:rPr lang="ko-KR" altLang="en-US" dirty="0"/>
              <a:t>흄의 소개로 무장한 그는 상업</a:t>
            </a:r>
            <a:r>
              <a:rPr lang="en-US" altLang="ko-KR" dirty="0"/>
              <a:t>, </a:t>
            </a:r>
            <a:r>
              <a:rPr lang="ko-KR" altLang="en-US" dirty="0"/>
              <a:t>은행</a:t>
            </a:r>
            <a:r>
              <a:rPr lang="en-US" altLang="ko-KR" dirty="0"/>
              <a:t>, </a:t>
            </a:r>
            <a:r>
              <a:rPr lang="ko-KR" altLang="en-US" dirty="0"/>
              <a:t>공공신용</a:t>
            </a:r>
            <a:r>
              <a:rPr lang="en-US" altLang="ko-KR" dirty="0"/>
              <a:t>, </a:t>
            </a:r>
            <a:r>
              <a:rPr lang="ko-KR" altLang="en-US" dirty="0"/>
              <a:t>농업에 관심이 있는 여러 철학자들을 만났다</a:t>
            </a:r>
            <a:r>
              <a:rPr lang="en-US" altLang="ko-KR" dirty="0"/>
              <a:t>. </a:t>
            </a:r>
            <a:r>
              <a:rPr lang="ko-KR" altLang="en-US" dirty="0"/>
              <a:t>예를 들어 조세 관료</a:t>
            </a:r>
            <a:r>
              <a:rPr lang="en-US" altLang="ko-KR" dirty="0"/>
              <a:t>(tax farmer)</a:t>
            </a:r>
            <a:r>
              <a:rPr lang="ko-KR" altLang="en-US" dirty="0"/>
              <a:t>인 </a:t>
            </a:r>
            <a:r>
              <a:rPr lang="ko-KR" altLang="en-US" dirty="0" err="1"/>
              <a:t>클로드</a:t>
            </a:r>
            <a:r>
              <a:rPr lang="ko-KR" altLang="en-US" dirty="0"/>
              <a:t> </a:t>
            </a:r>
            <a:r>
              <a:rPr lang="ko-KR" altLang="en-US" dirty="0" err="1"/>
              <a:t>아드리앙</a:t>
            </a:r>
            <a:r>
              <a:rPr lang="ko-KR" altLang="en-US" dirty="0"/>
              <a:t> </a:t>
            </a:r>
            <a:r>
              <a:rPr lang="ko-KR" altLang="en-US" dirty="0" err="1"/>
              <a:t>헬베티우스</a:t>
            </a:r>
            <a:r>
              <a:rPr lang="en-US" altLang="ko-KR" dirty="0"/>
              <a:t>(Claude-Adrien </a:t>
            </a:r>
            <a:r>
              <a:rPr lang="en-US" altLang="ko-KR" dirty="0" err="1"/>
              <a:t>Helvétius</a:t>
            </a:r>
            <a:r>
              <a:rPr lang="en-US" altLang="ko-KR" dirty="0"/>
              <a:t>), </a:t>
            </a:r>
            <a:r>
              <a:rPr lang="ko-KR" altLang="en-US" dirty="0" err="1"/>
              <a:t>앙드레</a:t>
            </a:r>
            <a:r>
              <a:rPr lang="ko-KR" altLang="en-US" dirty="0"/>
              <a:t> </a:t>
            </a:r>
            <a:r>
              <a:rPr lang="ko-KR" altLang="en-US" dirty="0" err="1"/>
              <a:t>모렐레</a:t>
            </a:r>
            <a:r>
              <a:rPr lang="en-US" altLang="ko-KR" dirty="0"/>
              <a:t>(André </a:t>
            </a:r>
            <a:r>
              <a:rPr lang="en-US" altLang="ko-KR" dirty="0" err="1"/>
              <a:t>Morellet</a:t>
            </a:r>
            <a:r>
              <a:rPr lang="en-US" altLang="ko-KR" dirty="0"/>
              <a:t>), </a:t>
            </a:r>
            <a:r>
              <a:rPr lang="ko-KR" altLang="en-US" dirty="0"/>
              <a:t>그리고 안</a:t>
            </a:r>
            <a:r>
              <a:rPr lang="en-US" altLang="ko-KR" dirty="0"/>
              <a:t>-</a:t>
            </a:r>
            <a:r>
              <a:rPr lang="ko-KR" altLang="en-US" dirty="0" err="1"/>
              <a:t>로베르</a:t>
            </a:r>
            <a:r>
              <a:rPr lang="en-US" altLang="ko-KR" dirty="0"/>
              <a:t>-</a:t>
            </a:r>
            <a:r>
              <a:rPr lang="ko-KR" altLang="en-US" dirty="0"/>
              <a:t>자크 </a:t>
            </a:r>
            <a:r>
              <a:rPr lang="ko-KR" altLang="en-US" dirty="0" err="1"/>
              <a:t>뚜르고</a:t>
            </a:r>
            <a:r>
              <a:rPr lang="en-US" altLang="ko-KR" dirty="0"/>
              <a:t>(Anne-Robert-Jacques Turgot) 1770</a:t>
            </a:r>
            <a:r>
              <a:rPr lang="ko-KR" altLang="en-US" dirty="0"/>
              <a:t>년대에 프랑스 재정통제관이 될 예정이었다</a:t>
            </a:r>
            <a:r>
              <a:rPr lang="en-US" altLang="ko-KR" dirty="0"/>
              <a:t>. </a:t>
            </a:r>
            <a:r>
              <a:rPr lang="ko-KR" altLang="en-US" dirty="0"/>
              <a:t>또한 그는 왕실의 의사 </a:t>
            </a:r>
            <a:r>
              <a:rPr lang="ko-KR" altLang="en-US" dirty="0" err="1"/>
              <a:t>프랑수아</a:t>
            </a:r>
            <a:r>
              <a:rPr lang="ko-KR" altLang="en-US" dirty="0"/>
              <a:t> </a:t>
            </a:r>
            <a:r>
              <a:rPr lang="ko-KR" altLang="en-US" dirty="0" err="1"/>
              <a:t>케네이</a:t>
            </a:r>
            <a:r>
              <a:rPr lang="en-US" altLang="ko-KR" dirty="0"/>
              <a:t>(François Quesnay)</a:t>
            </a:r>
            <a:r>
              <a:rPr lang="ko-KR" altLang="en-US" dirty="0"/>
              <a:t>가 이끄는 경제학자들 또는 중농주의자들이라 할 수 있는 농업 이론가들과 협력</a:t>
            </a:r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ko-KR" altLang="en-US"/>
              <a:t>시장경제와 공기업 민영화</a:t>
            </a:r>
          </a:p>
        </p:txBody>
      </p:sp>
    </p:spTree>
    <p:extLst>
      <p:ext uri="{BB962C8B-B14F-4D97-AF65-F5344CB8AC3E}">
        <p14:creationId xmlns:p14="http://schemas.microsoft.com/office/powerpoint/2010/main" val="28775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ko-KR" altLang="en-US"/>
              <a:t>시장경제와 공기업 민영화</a:t>
            </a:r>
          </a:p>
        </p:txBody>
      </p:sp>
    </p:spTree>
    <p:extLst>
      <p:ext uri="{BB962C8B-B14F-4D97-AF65-F5344CB8AC3E}">
        <p14:creationId xmlns:p14="http://schemas.microsoft.com/office/powerpoint/2010/main" val="3569703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ko-KR" altLang="en-US"/>
              <a:t>시장경제와 공기업 민영화</a:t>
            </a:r>
          </a:p>
        </p:txBody>
      </p:sp>
    </p:spTree>
    <p:extLst>
      <p:ext uri="{BB962C8B-B14F-4D97-AF65-F5344CB8AC3E}">
        <p14:creationId xmlns:p14="http://schemas.microsoft.com/office/powerpoint/2010/main" val="1581936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0688E67E-BB85-461C-924D-56BC18764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245ABB65-93E3-4781-B6BF-ADBB2D81F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A624D8F9-36DA-448B-BFD3-DD585DB1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4E41-C2A1-4F5A-881E-BD58872AB3AB}" type="datetimeFigureOut">
              <a:rPr lang="ko-KR" altLang="en-US" smtClean="0"/>
              <a:t>2023-04-28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A0C34268-6EEB-4A57-B7E2-FDA1FABC1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2342CFF-CD95-4986-A248-2E91D455B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97B6-03D0-4767-8B4E-4EA55F66F2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8435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8E864572-92C4-40E5-8207-3BD1603E7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BBD0A61A-4176-45F5-A845-645632527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A99244EB-6D22-41AA-9F96-4CED32EF1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4E41-C2A1-4F5A-881E-BD58872AB3AB}" type="datetimeFigureOut">
              <a:rPr lang="ko-KR" altLang="en-US" smtClean="0"/>
              <a:t>2023-04-28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2E37CD18-CCAA-4E4E-82EE-07E213B1D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51686B4A-3F4C-4DDA-9F75-12728D7A7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97B6-03D0-4767-8B4E-4EA55F66F2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299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26B28AB8-2580-4A62-A79E-47060282DB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B5627113-ABD3-4FCF-808A-9DD0F3D7DE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12220CDA-1B3E-4B32-BBE9-CFB943370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4E41-C2A1-4F5A-881E-BD58872AB3AB}" type="datetimeFigureOut">
              <a:rPr lang="ko-KR" altLang="en-US" smtClean="0"/>
              <a:t>2023-04-28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A2942F70-3662-4E3D-B0AC-BE37D3B40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26D617AB-B33E-4A16-8B5E-286DEAC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97B6-03D0-4767-8B4E-4EA55F66F2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7059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61D1B8A-8CD9-4795-B113-F5305C075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366B6163-4C5A-4D85-96D5-CEBD9E78B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CBAD5595-A27F-44AD-AB4A-61B176EE2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4E41-C2A1-4F5A-881E-BD58872AB3AB}" type="datetimeFigureOut">
              <a:rPr lang="ko-KR" altLang="en-US" smtClean="0"/>
              <a:t>2023-04-28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D8BD810-DFF0-43A0-84FC-1F89E3148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E980A49D-9EE6-4824-9E18-632020B43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97B6-03D0-4767-8B4E-4EA55F66F2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694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7C891763-BDDB-4C4E-A9A8-CE2D239F4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7AFD0EA3-F21E-4A74-B187-D60F5F1A0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33979C7C-F8F8-492B-AB24-A93D6C08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4E41-C2A1-4F5A-881E-BD58872AB3AB}" type="datetimeFigureOut">
              <a:rPr lang="ko-KR" altLang="en-US" smtClean="0"/>
              <a:t>2023-04-28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3DA0B9-95D8-49F4-95E1-9B2877F08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E400F09-CAE2-4C7A-9847-6616F1AB2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97B6-03D0-4767-8B4E-4EA55F66F2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7804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7C77EECC-2549-45DF-B072-8268F8E01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DD278C08-9C62-4CA7-A541-5E50D1EA76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DF3618DD-4758-42BC-AB9C-1B87228A1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8A49E70-EA67-4771-9C94-D47ED879C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4E41-C2A1-4F5A-881E-BD58872AB3AB}" type="datetimeFigureOut">
              <a:rPr lang="ko-KR" altLang="en-US" smtClean="0"/>
              <a:t>2023-04-28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5BC3CA3B-89BC-4E49-8352-208F84EC9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DC4D398-FF8F-45EC-88B0-3CBF0CFD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97B6-03D0-4767-8B4E-4EA55F66F2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0907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1134AD06-B729-4B7D-B192-76881A844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A79D54F6-4029-4F5E-B877-00638223E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5AC61B7C-7DC1-407B-ABA0-08AB1CA84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C3F71ABF-E202-4B2E-9362-083C62B7CF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6A60795E-4DFA-4385-98FA-9D5984B470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819117BF-8F03-455E-8CB8-9CC9CDA0F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4E41-C2A1-4F5A-881E-BD58872AB3AB}" type="datetimeFigureOut">
              <a:rPr lang="ko-KR" altLang="en-US" smtClean="0"/>
              <a:t>2023-04-28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4E688EB9-26C1-4F4F-9E70-FF1BEF138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09927A84-DD16-470C-8D04-0B00611CB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97B6-03D0-4767-8B4E-4EA55F66F2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4277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7960CFE-243C-4838-A910-3B0296993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0F81615A-8D2D-469F-B556-4A9F470AE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4E41-C2A1-4F5A-881E-BD58872AB3AB}" type="datetimeFigureOut">
              <a:rPr lang="ko-KR" altLang="en-US" smtClean="0"/>
              <a:t>2023-04-28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D3370C1B-408D-471C-BA86-686A1F4DA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C8E6B186-405C-4D12-A29D-106E5179F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97B6-03D0-4767-8B4E-4EA55F66F2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8893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C24C1586-3782-43F2-938F-35BB8E8E2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4E41-C2A1-4F5A-881E-BD58872AB3AB}" type="datetimeFigureOut">
              <a:rPr lang="ko-KR" altLang="en-US" smtClean="0"/>
              <a:t>2023-04-28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722A6757-0D31-4945-BFC3-6BA9E102D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692ABF8D-FF73-4D64-A2B1-E8A47E0E4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97B6-03D0-4767-8B4E-4EA55F66F2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8267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85233A5D-8B74-4CC3-B65D-E7B2728BD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8310FF37-2590-4F8C-B846-0B70B9952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05945FB6-6E96-4A79-9FC8-E4673A048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5E57D100-2A85-4876-A7A4-C794ED474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4E41-C2A1-4F5A-881E-BD58872AB3AB}" type="datetimeFigureOut">
              <a:rPr lang="ko-KR" altLang="en-US" smtClean="0"/>
              <a:t>2023-04-28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D099DD3E-5C46-4C6D-8639-22D6697B4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9BDECE4-C48F-41D5-9D64-FEF0D6FE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97B6-03D0-4767-8B4E-4EA55F66F2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9948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F34D04B-7015-4B31-85DD-FC81D9C23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6180330A-D91D-4509-B7A6-ACE9A1D39F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67ECC043-1158-4BBD-8E16-4E03870C5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F3A5F146-7795-4886-A98D-644F21381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4E41-C2A1-4F5A-881E-BD58872AB3AB}" type="datetimeFigureOut">
              <a:rPr lang="ko-KR" altLang="en-US" smtClean="0"/>
              <a:t>2023-04-28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897D3DCF-086A-4C6F-98FA-77A8C0B18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25A7CBEE-7094-4F07-988C-CE7E5729B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97B6-03D0-4767-8B4E-4EA55F66F2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9540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F9DBDD49-6491-461B-8B52-EF52B5873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F214A165-FE76-4417-A9C7-685373399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6E162CAD-4751-44FC-8630-488CAEB01F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74E41-C2A1-4F5A-881E-BD58872AB3AB}" type="datetimeFigureOut">
              <a:rPr lang="ko-KR" altLang="en-US" smtClean="0"/>
              <a:t>2023-04-28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3346C17-4BD9-4770-B5CA-A5114C3B1F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5B6357C-C55C-489C-A966-6B53ACEAF2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497B6-03D0-4767-8B4E-4EA55F66F2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57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6ECB7C5D-E0CA-49DF-AE22-419A5A5D97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381" y="324806"/>
            <a:ext cx="1295877" cy="2959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D20214C-9290-4321-98E7-E9A4E7088FE9}"/>
              </a:ext>
            </a:extLst>
          </p:cNvPr>
          <p:cNvSpPr txBox="1"/>
          <p:nvPr/>
        </p:nvSpPr>
        <p:spPr bwMode="auto">
          <a:xfrm>
            <a:off x="260146" y="468773"/>
            <a:ext cx="56058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6462"/>
                </a:solidFill>
                <a:latin typeface="휴먼고딕" pitchFamily="2" charset="-127"/>
                <a:ea typeface="휴먼고딕" pitchFamily="2" charset="-127"/>
                <a:cs typeface="Arial Unicode MS" pitchFamily="50" charset="-127"/>
              </a:rPr>
              <a:t>[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6462"/>
                </a:solidFill>
                <a:latin typeface="휴먼고딕" pitchFamily="2" charset="-127"/>
                <a:ea typeface="휴먼고딕" pitchFamily="2" charset="-127"/>
                <a:cs typeface="Arial Unicode MS" pitchFamily="50" charset="-127"/>
              </a:rPr>
              <a:t>애덤 스미스 탄생 </a:t>
            </a: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6462"/>
                </a:solidFill>
                <a:latin typeface="휴먼고딕" pitchFamily="2" charset="-127"/>
                <a:ea typeface="휴먼고딕" pitchFamily="2" charset="-127"/>
                <a:cs typeface="Arial Unicode MS" pitchFamily="50" charset="-127"/>
              </a:rPr>
              <a:t>300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6462"/>
                </a:solidFill>
                <a:latin typeface="휴먼고딕" pitchFamily="2" charset="-127"/>
                <a:ea typeface="휴먼고딕" pitchFamily="2" charset="-127"/>
                <a:cs typeface="Arial Unicode MS" pitchFamily="50" charset="-127"/>
              </a:rPr>
              <a:t>주년 기념 연속 세미나</a:t>
            </a: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6462"/>
                </a:solidFill>
                <a:latin typeface="휴먼고딕" pitchFamily="2" charset="-127"/>
                <a:ea typeface="휴먼고딕" pitchFamily="2" charset="-127"/>
                <a:cs typeface="Arial Unicode MS" pitchFamily="50" charset="-127"/>
              </a:rPr>
              <a:t>]</a:t>
            </a:r>
          </a:p>
          <a:p>
            <a:pPr>
              <a:defRPr/>
            </a:pP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6462"/>
                </a:solidFill>
                <a:latin typeface="휴먼고딕" pitchFamily="2" charset="-127"/>
                <a:ea typeface="휴먼고딕" pitchFamily="2" charset="-127"/>
                <a:cs typeface="Arial Unicode MS" pitchFamily="50" charset="-127"/>
              </a:rPr>
              <a:t>2023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6462"/>
                </a:solidFill>
                <a:latin typeface="휴먼고딕" pitchFamily="2" charset="-127"/>
                <a:ea typeface="휴먼고딕" pitchFamily="2" charset="-127"/>
                <a:cs typeface="Arial Unicode MS" pitchFamily="50" charset="-127"/>
              </a:rPr>
              <a:t>년 </a:t>
            </a: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6462"/>
                </a:solidFill>
                <a:latin typeface="휴먼고딕" pitchFamily="2" charset="-127"/>
                <a:ea typeface="휴먼고딕" pitchFamily="2" charset="-127"/>
                <a:cs typeface="Arial Unicode MS" pitchFamily="50" charset="-127"/>
              </a:rPr>
              <a:t>4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6462"/>
                </a:solidFill>
                <a:latin typeface="휴먼고딕" pitchFamily="2" charset="-127"/>
                <a:ea typeface="휴먼고딕" pitchFamily="2" charset="-127"/>
                <a:cs typeface="Arial Unicode MS" pitchFamily="50" charset="-127"/>
              </a:rPr>
              <a:t>월</a:t>
            </a: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6462"/>
                </a:solidFill>
                <a:latin typeface="휴먼고딕" pitchFamily="2" charset="-127"/>
                <a:ea typeface="휴먼고딕" pitchFamily="2" charset="-127"/>
                <a:cs typeface="Arial Unicode MS" pitchFamily="50" charset="-127"/>
              </a:rPr>
              <a:t>28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6462"/>
                </a:solidFill>
                <a:latin typeface="휴먼고딕" pitchFamily="2" charset="-127"/>
                <a:ea typeface="휴먼고딕" pitchFamily="2" charset="-127"/>
                <a:cs typeface="Arial Unicode MS" pitchFamily="50" charset="-127"/>
              </a:rPr>
              <a:t>일</a:t>
            </a:r>
            <a:endParaRPr lang="en-US" altLang="ko-KR" sz="20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6462"/>
              </a:solidFill>
              <a:latin typeface="휴먼고딕" pitchFamily="2" charset="-127"/>
              <a:ea typeface="휴먼고딕" pitchFamily="2" charset="-127"/>
              <a:cs typeface="Arial Unicode MS" pitchFamily="50" charset="-127"/>
            </a:endParaRPr>
          </a:p>
        </p:txBody>
      </p:sp>
      <p:sp>
        <p:nvSpPr>
          <p:cNvPr id="8" name="부제목 2">
            <a:extLst>
              <a:ext uri="{FF2B5EF4-FFF2-40B4-BE49-F238E27FC236}">
                <a16:creationId xmlns:a16="http://schemas.microsoft.com/office/drawing/2014/main" xmlns="" id="{1AE4B13B-5EBB-47C0-8597-6227D940F351}"/>
              </a:ext>
            </a:extLst>
          </p:cNvPr>
          <p:cNvSpPr txBox="1">
            <a:spLocks/>
          </p:cNvSpPr>
          <p:nvPr/>
        </p:nvSpPr>
        <p:spPr>
          <a:xfrm>
            <a:off x="8204783" y="5878389"/>
            <a:ext cx="4088920" cy="3588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spcAft>
                <a:spcPts val="432"/>
              </a:spcAft>
              <a:buFont typeface="맑은 고딕" pitchFamily="50" charset="-127"/>
              <a:buNone/>
              <a:defRPr kumimoji="1" lang="ko-KR" altLang="en-US" sz="1800" b="1" kern="1200">
                <a:solidFill>
                  <a:schemeClr val="tx1">
                    <a:tint val="7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ts val="384"/>
              </a:spcBef>
              <a:spcAft>
                <a:spcPts val="384"/>
              </a:spcAft>
              <a:buFont typeface="Arial" pitchFamily="34" charset="0"/>
              <a:buNone/>
              <a:defRPr sz="1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spcAft>
                <a:spcPts val="288"/>
              </a:spcAft>
              <a:buFont typeface="Arial" pitchFamily="34" charset="0"/>
              <a:buNone/>
              <a:defRPr lang="ko-KR" alt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spcAft>
                <a:spcPts val="288"/>
              </a:spcAft>
              <a:buFont typeface="Arial" pitchFamily="34" charset="0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spcAft>
                <a:spcPts val="288"/>
              </a:spcAft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432"/>
              </a:spcAft>
              <a:buClrTx/>
              <a:buSzTx/>
              <a:buFont typeface="맑은 고딕" pitchFamily="50" charset="-127"/>
              <a:buNone/>
              <a:tabLst/>
              <a:defRPr/>
            </a:pPr>
            <a:r>
              <a:rPr lang="en-US" altLang="ko-KR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</a:t>
            </a:r>
            <a:r>
              <a:rPr lang="ko-KR" altLang="en-US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6462"/>
                </a:solidFill>
                <a:latin typeface="휴먼고딕" pitchFamily="2" charset="-127"/>
                <a:ea typeface="휴먼고딕" pitchFamily="2" charset="-127"/>
              </a:rPr>
              <a:t>김영신</a:t>
            </a:r>
            <a:r>
              <a:rPr lang="en-US" altLang="ko-KR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6462"/>
                </a:solidFill>
                <a:latin typeface="휴먼고딕" pitchFamily="2" charset="-127"/>
                <a:ea typeface="휴먼고딕" pitchFamily="2" charset="-127"/>
              </a:rPr>
              <a:t>(</a:t>
            </a:r>
            <a:r>
              <a:rPr lang="ko-KR" altLang="en-US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6462"/>
                </a:solidFill>
                <a:latin typeface="휴먼고딕" pitchFamily="2" charset="-127"/>
                <a:ea typeface="휴먼고딕" pitchFamily="2" charset="-127"/>
              </a:rPr>
              <a:t>계명대학교 경제통상학부</a:t>
            </a:r>
            <a:r>
              <a:rPr lang="en-US" altLang="ko-KR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6462"/>
                </a:solidFill>
                <a:latin typeface="휴먼고딕" pitchFamily="2" charset="-127"/>
                <a:ea typeface="휴먼고딕" pitchFamily="2" charset="-127"/>
              </a:rPr>
              <a:t>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47A389CD-08A1-43BA-8F5B-DCF8B53866BD}"/>
              </a:ext>
            </a:extLst>
          </p:cNvPr>
          <p:cNvSpPr txBox="1">
            <a:spLocks/>
          </p:cNvSpPr>
          <p:nvPr/>
        </p:nvSpPr>
        <p:spPr>
          <a:xfrm>
            <a:off x="2116494" y="2542319"/>
            <a:ext cx="8453887" cy="1773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lnSpc>
                <a:spcPct val="125000"/>
              </a:lnSpc>
              <a:spcAft>
                <a:spcPct val="0"/>
              </a:spcAft>
            </a:pPr>
            <a:r>
              <a:rPr lang="en-US" altLang="ko-KR" sz="3600" b="1" kern="2300" dirty="0">
                <a:ln w="18000">
                  <a:noFill/>
                  <a:prstDash val="solid"/>
                  <a:miter lim="800000"/>
                </a:ln>
                <a:solidFill>
                  <a:srgbClr val="006462"/>
                </a:solidFill>
                <a:latin typeface="휴먼고딕" pitchFamily="2" charset="-127"/>
                <a:ea typeface="휴먼고딕" pitchFamily="2" charset="-127"/>
                <a:cs typeface="Arial" pitchFamily="34" charset="0"/>
              </a:rPr>
              <a:t>&lt;</a:t>
            </a:r>
            <a:r>
              <a:rPr lang="ko-KR" altLang="en-US" sz="3600" b="1" kern="2300" dirty="0">
                <a:ln w="18000">
                  <a:noFill/>
                  <a:prstDash val="solid"/>
                  <a:miter lim="800000"/>
                </a:ln>
                <a:solidFill>
                  <a:srgbClr val="006462"/>
                </a:solidFill>
                <a:latin typeface="휴먼고딕" pitchFamily="2" charset="-127"/>
                <a:ea typeface="휴먼고딕" pitchFamily="2" charset="-127"/>
                <a:cs typeface="Arial" pitchFamily="34" charset="0"/>
              </a:rPr>
              <a:t> 애덤 스미스의 생애와 남겨진 유산 </a:t>
            </a:r>
            <a:r>
              <a:rPr lang="en-US" altLang="ko-KR" sz="3600" b="1" kern="2300" dirty="0">
                <a:ln w="18000">
                  <a:noFill/>
                  <a:prstDash val="solid"/>
                  <a:miter lim="800000"/>
                </a:ln>
                <a:solidFill>
                  <a:srgbClr val="006462"/>
                </a:solidFill>
                <a:latin typeface="휴먼고딕" pitchFamily="2" charset="-127"/>
                <a:ea typeface="휴먼고딕" pitchFamily="2" charset="-127"/>
                <a:cs typeface="Arial" pitchFamily="34" charset="0"/>
              </a:rPr>
              <a:t>&gt; </a:t>
            </a:r>
            <a:endParaRPr lang="en-US" sz="3600" dirty="0">
              <a:solidFill>
                <a:srgbClr val="0B5395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</p:spTree>
  </p:cSld>
  <p:clrMapOvr>
    <a:masterClrMapping/>
  </p:clrMapOvr>
  <p:transition advTm="4852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96" t="16042" r="4490" b="2079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10</a:t>
            </a:fld>
            <a:endParaRPr lang="ko-KR" altLang="en-US"/>
          </a:p>
        </p:txBody>
      </p:sp>
      <p:pic>
        <p:nvPicPr>
          <p:cNvPr id="10" name="Picture 14" descr="C:\Documents and Settings\design_1\바탕 화면\PPT템플릿\building.png">
            <a:extLst>
              <a:ext uri="{FF2B5EF4-FFF2-40B4-BE49-F238E27FC236}">
                <a16:creationId xmlns:a16="http://schemas.microsoft.com/office/drawing/2014/main" xmlns="" id="{EC3178E0-D673-4EB0-A16D-1E5538118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52770" y="6046332"/>
            <a:ext cx="1002060" cy="37131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xmlns="" id="{901A3156-44ED-47E3-AC94-90B10199FB23}"/>
              </a:ext>
            </a:extLst>
          </p:cNvPr>
          <p:cNvSpPr txBox="1">
            <a:spLocks/>
          </p:cNvSpPr>
          <p:nvPr/>
        </p:nvSpPr>
        <p:spPr>
          <a:xfrm>
            <a:off x="240405" y="1310099"/>
            <a:ext cx="11441521" cy="5118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49263" algn="l">
              <a:lnSpc>
                <a:spcPct val="100000"/>
              </a:lnSpc>
              <a:spcBef>
                <a:spcPts val="1200"/>
              </a:spcBef>
              <a:buFont typeface="맑은 고딕" panose="020B0503020000020004" pitchFamily="50" charset="-127"/>
              <a:buChar char="□"/>
            </a:pPr>
            <a:r>
              <a:rPr lang="ko-KR" altLang="en-US" sz="2200" dirty="0">
                <a:ea typeface="문체부 제목 돋음체" panose="020B0609000101010101" pitchFamily="49" charset="-127"/>
              </a:rPr>
              <a:t>애덤 스미스의 개인 및 가정 생활</a:t>
            </a:r>
            <a:endParaRPr lang="en-US" altLang="ko-KR" sz="2200" dirty="0">
              <a:ea typeface="문체부 제목 돋음체" panose="020B0609000101010101" pitchFamily="49" charset="-127"/>
            </a:endParaRPr>
          </a:p>
          <a:p>
            <a:pPr marL="7389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미혼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7389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그의 주된 애착은 그의 어머니에 대한 것이었음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7389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미혼 사촌인 </a:t>
            </a:r>
            <a:r>
              <a:rPr lang="ko-KR" altLang="en-US" sz="2000" dirty="0" err="1">
                <a:ea typeface="바탕체" panose="02030609000101010101" pitchFamily="17" charset="-127"/>
              </a:rPr>
              <a:t>재닛</a:t>
            </a:r>
            <a:r>
              <a:rPr lang="ko-KR" altLang="en-US" sz="2000" dirty="0">
                <a:ea typeface="바탕체" panose="02030609000101010101" pitchFamily="17" charset="-127"/>
              </a:rPr>
              <a:t> 더글러스</a:t>
            </a:r>
            <a:r>
              <a:rPr lang="en-US" altLang="ko-KR" sz="2000" dirty="0">
                <a:ea typeface="바탕체" panose="02030609000101010101" pitchFamily="17" charset="-127"/>
              </a:rPr>
              <a:t>(Janet Douglas)</a:t>
            </a:r>
            <a:r>
              <a:rPr lang="ko-KR" altLang="en-US" sz="2000" dirty="0">
                <a:ea typeface="바탕체" panose="02030609000101010101" pitchFamily="17" charset="-127"/>
              </a:rPr>
              <a:t>를 좋아함</a:t>
            </a:r>
            <a:r>
              <a:rPr lang="en-US" altLang="ko-KR" sz="2000" dirty="0">
                <a:ea typeface="바탕체" panose="02030609000101010101" pitchFamily="17" charset="-127"/>
              </a:rPr>
              <a:t> </a:t>
            </a:r>
          </a:p>
          <a:p>
            <a:pPr marL="7389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  <a:defRPr/>
            </a:pPr>
            <a:r>
              <a:rPr lang="ko-KR" altLang="en-US" sz="2000" dirty="0" err="1">
                <a:ea typeface="바탕체" panose="02030609000101010101" pitchFamily="17" charset="-127"/>
              </a:rPr>
              <a:t>가장으로서의</a:t>
            </a:r>
            <a:r>
              <a:rPr lang="ko-KR" altLang="en-US" sz="2000" dirty="0">
                <a:ea typeface="바탕체" panose="02030609000101010101" pitchFamily="17" charset="-127"/>
              </a:rPr>
              <a:t> 책임감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11520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국부론의 성공으로 스미스는 그의 어머니</a:t>
            </a:r>
            <a:r>
              <a:rPr lang="en-US" altLang="ko-KR" sz="2000" dirty="0">
                <a:ea typeface="바탕체" panose="02030609000101010101" pitchFamily="17" charset="-127"/>
              </a:rPr>
              <a:t>, </a:t>
            </a:r>
            <a:r>
              <a:rPr lang="ko-KR" altLang="en-US" sz="2000" dirty="0">
                <a:ea typeface="바탕체" panose="02030609000101010101" pitchFamily="17" charset="-127"/>
              </a:rPr>
              <a:t>여자 사촌 더글러스</a:t>
            </a:r>
            <a:r>
              <a:rPr lang="en-US" altLang="ko-KR" sz="2000" dirty="0">
                <a:ea typeface="바탕체" panose="02030609000101010101" pitchFamily="17" charset="-127"/>
              </a:rPr>
              <a:t>, </a:t>
            </a:r>
            <a:r>
              <a:rPr lang="ko-KR" altLang="en-US" sz="2000" dirty="0">
                <a:ea typeface="바탕체" panose="02030609000101010101" pitchFamily="17" charset="-127"/>
              </a:rPr>
              <a:t>남자 사촌이자 상속인인 데이비드 더글러스를 에든버러의 </a:t>
            </a:r>
            <a:r>
              <a:rPr lang="ko-KR" altLang="en-US" sz="2000" dirty="0" err="1">
                <a:ea typeface="바탕체" panose="02030609000101010101" pitchFamily="17" charset="-127"/>
              </a:rPr>
              <a:t>캐논게이트</a:t>
            </a:r>
            <a:r>
              <a:rPr lang="en-US" altLang="ko-KR" sz="2000" dirty="0">
                <a:ea typeface="바탕체" panose="02030609000101010101" pitchFamily="17" charset="-127"/>
              </a:rPr>
              <a:t>(Canongate)</a:t>
            </a:r>
            <a:r>
              <a:rPr lang="ko-KR" altLang="en-US" sz="2000" dirty="0">
                <a:ea typeface="바탕체" panose="02030609000101010101" pitchFamily="17" charset="-127"/>
              </a:rPr>
              <a:t>에 있는 고풍 건물인 </a:t>
            </a:r>
            <a:r>
              <a:rPr lang="ko-KR" altLang="en-US" sz="2000" dirty="0" err="1">
                <a:ea typeface="바탕체" panose="02030609000101010101" pitchFamily="17" charset="-127"/>
              </a:rPr>
              <a:t>판무어</a:t>
            </a:r>
            <a:r>
              <a:rPr lang="ko-KR" altLang="en-US" sz="2000" dirty="0">
                <a:ea typeface="바탕체" panose="02030609000101010101" pitchFamily="17" charset="-127"/>
              </a:rPr>
              <a:t> 하우스</a:t>
            </a:r>
            <a:r>
              <a:rPr lang="en-US" altLang="ko-KR" sz="2000" dirty="0">
                <a:ea typeface="바탕체" panose="02030609000101010101" pitchFamily="17" charset="-127"/>
              </a:rPr>
              <a:t>(</a:t>
            </a:r>
            <a:r>
              <a:rPr lang="en-US" altLang="ko-KR" sz="2000" dirty="0" err="1">
                <a:ea typeface="바탕체" panose="02030609000101010101" pitchFamily="17" charset="-127"/>
              </a:rPr>
              <a:t>Panmure</a:t>
            </a:r>
            <a:r>
              <a:rPr lang="en-US" altLang="ko-KR" sz="2000" dirty="0">
                <a:ea typeface="바탕체" panose="02030609000101010101" pitchFamily="17" charset="-127"/>
              </a:rPr>
              <a:t> House)</a:t>
            </a:r>
            <a:r>
              <a:rPr lang="ko-KR" altLang="en-US" sz="2000" dirty="0">
                <a:ea typeface="바탕체" panose="02030609000101010101" pitchFamily="17" charset="-127"/>
              </a:rPr>
              <a:t>로 옮김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7389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국부론 출간 이후 그는 매일 아침 하이 스트리트</a:t>
            </a:r>
            <a:r>
              <a:rPr lang="en-US" altLang="ko-KR" sz="2000" dirty="0">
                <a:ea typeface="바탕체" panose="02030609000101010101" pitchFamily="17" charset="-127"/>
              </a:rPr>
              <a:t>(High Street)</a:t>
            </a:r>
            <a:r>
              <a:rPr lang="ko-KR" altLang="en-US" sz="2000" dirty="0">
                <a:ea typeface="바탕체" panose="02030609000101010101" pitchFamily="17" charset="-127"/>
              </a:rPr>
              <a:t>를 걸어 커스텀 하우스</a:t>
            </a:r>
            <a:r>
              <a:rPr lang="en-US" altLang="ko-KR" sz="2000" dirty="0">
                <a:ea typeface="바탕체" panose="02030609000101010101" pitchFamily="17" charset="-127"/>
              </a:rPr>
              <a:t>(</a:t>
            </a:r>
            <a:r>
              <a:rPr lang="ko-KR" altLang="en-US" sz="2000" dirty="0">
                <a:ea typeface="바탕체" panose="02030609000101010101" pitchFamily="17" charset="-127"/>
              </a:rPr>
              <a:t>지금도 서 있는</a:t>
            </a:r>
            <a:r>
              <a:rPr lang="en-US" altLang="ko-KR" sz="2000" dirty="0">
                <a:ea typeface="바탕체" panose="02030609000101010101" pitchFamily="17" charset="-127"/>
              </a:rPr>
              <a:t>)</a:t>
            </a:r>
            <a:r>
              <a:rPr lang="ko-KR" altLang="en-US" sz="2000" dirty="0">
                <a:ea typeface="바탕체" panose="02030609000101010101" pitchFamily="17" charset="-127"/>
              </a:rPr>
              <a:t>로 향했고</a:t>
            </a:r>
            <a:r>
              <a:rPr lang="en-US" altLang="ko-KR" sz="2000" dirty="0">
                <a:ea typeface="바탕체" panose="02030609000101010101" pitchFamily="17" charset="-127"/>
              </a:rPr>
              <a:t>, </a:t>
            </a:r>
            <a:r>
              <a:rPr lang="ko-KR" altLang="en-US" sz="2000" dirty="0">
                <a:ea typeface="바탕체" panose="02030609000101010101" pitchFamily="17" charset="-127"/>
              </a:rPr>
              <a:t>이발사에서 캐리커처 작가로 변신한 존 케이</a:t>
            </a:r>
            <a:r>
              <a:rPr lang="en-US" altLang="ko-KR" sz="2000" dirty="0">
                <a:ea typeface="바탕체" panose="02030609000101010101" pitchFamily="17" charset="-127"/>
              </a:rPr>
              <a:t>(John Kay)</a:t>
            </a:r>
            <a:r>
              <a:rPr lang="ko-KR" altLang="en-US" sz="2000" dirty="0">
                <a:ea typeface="바탕체" panose="02030609000101010101" pitchFamily="17" charset="-127"/>
              </a:rPr>
              <a:t>에 의해 스케치 됨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7389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그의 어머니</a:t>
            </a:r>
            <a:r>
              <a:rPr lang="en-US" altLang="ko-KR" sz="2000" dirty="0">
                <a:ea typeface="바탕체" panose="02030609000101010101" pitchFamily="17" charset="-127"/>
              </a:rPr>
              <a:t>(1784</a:t>
            </a:r>
            <a:r>
              <a:rPr lang="ko-KR" altLang="en-US" sz="2000" dirty="0">
                <a:ea typeface="바탕체" panose="02030609000101010101" pitchFamily="17" charset="-127"/>
              </a:rPr>
              <a:t>년 </a:t>
            </a:r>
            <a:r>
              <a:rPr lang="en-US" altLang="ko-KR" sz="2000" dirty="0">
                <a:ea typeface="바탕체" panose="02030609000101010101" pitchFamily="17" charset="-127"/>
              </a:rPr>
              <a:t>5</a:t>
            </a:r>
            <a:r>
              <a:rPr lang="ko-KR" altLang="en-US" sz="2000" dirty="0">
                <a:ea typeface="바탕체" panose="02030609000101010101" pitchFamily="17" charset="-127"/>
              </a:rPr>
              <a:t>월 </a:t>
            </a:r>
            <a:r>
              <a:rPr lang="en-US" altLang="ko-KR" sz="2000" dirty="0">
                <a:ea typeface="바탕체" panose="02030609000101010101" pitchFamily="17" charset="-127"/>
              </a:rPr>
              <a:t>23</a:t>
            </a:r>
            <a:r>
              <a:rPr lang="ko-KR" altLang="en-US" sz="2000" dirty="0">
                <a:ea typeface="바탕체" panose="02030609000101010101" pitchFamily="17" charset="-127"/>
              </a:rPr>
              <a:t>일</a:t>
            </a:r>
            <a:r>
              <a:rPr lang="en-US" altLang="ko-KR" sz="2000" dirty="0">
                <a:ea typeface="바탕체" panose="02030609000101010101" pitchFamily="17" charset="-127"/>
              </a:rPr>
              <a:t>)</a:t>
            </a:r>
            <a:r>
              <a:rPr lang="ko-KR" altLang="en-US" sz="2000" dirty="0">
                <a:ea typeface="바탕체" panose="02030609000101010101" pitchFamily="17" charset="-127"/>
              </a:rPr>
              <a:t>와 </a:t>
            </a:r>
            <a:r>
              <a:rPr lang="ko-KR" altLang="en-US" sz="2000" dirty="0" err="1">
                <a:ea typeface="바탕체" panose="02030609000101010101" pitchFamily="17" charset="-127"/>
              </a:rPr>
              <a:t>재닛</a:t>
            </a:r>
            <a:r>
              <a:rPr lang="ko-KR" altLang="en-US" sz="2000" dirty="0">
                <a:ea typeface="바탕체" panose="02030609000101010101" pitchFamily="17" charset="-127"/>
              </a:rPr>
              <a:t> 더글러스</a:t>
            </a:r>
            <a:r>
              <a:rPr lang="en-US" altLang="ko-KR" sz="2000" dirty="0">
                <a:ea typeface="바탕체" panose="02030609000101010101" pitchFamily="17" charset="-127"/>
              </a:rPr>
              <a:t>(1788</a:t>
            </a:r>
            <a:r>
              <a:rPr lang="ko-KR" altLang="en-US" sz="2000" dirty="0">
                <a:ea typeface="바탕체" panose="02030609000101010101" pitchFamily="17" charset="-127"/>
              </a:rPr>
              <a:t>년</a:t>
            </a:r>
            <a:r>
              <a:rPr lang="en-US" altLang="ko-KR" sz="2000" dirty="0">
                <a:ea typeface="바탕체" panose="02030609000101010101" pitchFamily="17" charset="-127"/>
              </a:rPr>
              <a:t>)</a:t>
            </a:r>
            <a:r>
              <a:rPr lang="ko-KR" altLang="en-US" sz="2000" dirty="0">
                <a:ea typeface="바탕체" panose="02030609000101010101" pitchFamily="17" charset="-127"/>
              </a:rPr>
              <a:t>의 죽음으로  정신적으로 황폐하게 됨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7389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사망 며칠 전</a:t>
            </a:r>
            <a:r>
              <a:rPr lang="en-US" altLang="ko-KR" sz="2000" dirty="0">
                <a:ea typeface="바탕체" panose="02030609000101010101" pitchFamily="17" charset="-127"/>
              </a:rPr>
              <a:t>, </a:t>
            </a:r>
            <a:r>
              <a:rPr lang="ko-KR" altLang="en-US" sz="2000" dirty="0">
                <a:ea typeface="바탕체" panose="02030609000101010101" pitchFamily="17" charset="-127"/>
              </a:rPr>
              <a:t>애덤 스미스는 그의 친구 중 한 명에게 남아 있는 작업 글</a:t>
            </a:r>
            <a:r>
              <a:rPr lang="en-US" altLang="ko-KR" sz="2000" dirty="0">
                <a:ea typeface="바탕체" panose="02030609000101010101" pitchFamily="17" charset="-127"/>
              </a:rPr>
              <a:t>(papers) </a:t>
            </a:r>
            <a:r>
              <a:rPr lang="ko-KR" altLang="en-US" sz="2000" dirty="0">
                <a:ea typeface="바탕체" panose="02030609000101010101" pitchFamily="17" charset="-127"/>
              </a:rPr>
              <a:t>대부분을 불태워 달라고 부탁했고</a:t>
            </a:r>
            <a:r>
              <a:rPr lang="en-US" altLang="ko-KR" sz="2000" dirty="0">
                <a:ea typeface="바탕체" panose="02030609000101010101" pitchFamily="17" charset="-127"/>
              </a:rPr>
              <a:t>, </a:t>
            </a:r>
            <a:r>
              <a:rPr lang="ko-KR" altLang="en-US" sz="2000" dirty="0">
                <a:ea typeface="바탕체" panose="02030609000101010101" pitchFamily="17" charset="-127"/>
              </a:rPr>
              <a:t>그가 보는 앞에서 </a:t>
            </a:r>
            <a:r>
              <a:rPr lang="ko-KR" altLang="en-US" sz="2000" dirty="0" err="1">
                <a:ea typeface="바탕체" panose="02030609000101010101" pitchFamily="17" charset="-127"/>
              </a:rPr>
              <a:t>불태워짐</a:t>
            </a:r>
            <a:r>
              <a:rPr lang="en-US" altLang="ko-KR" sz="2000" dirty="0">
                <a:ea typeface="바탕체" panose="02030609000101010101" pitchFamily="17" charset="-127"/>
              </a:rPr>
              <a:t>.</a:t>
            </a:r>
          </a:p>
          <a:p>
            <a:pPr marL="8091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defRPr/>
            </a:pPr>
            <a:endParaRPr lang="en-US" altLang="ko-KR" sz="2000" dirty="0">
              <a:ea typeface="바탕체" panose="02030609000101010101" pitchFamily="17" charset="-127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D6F8DFF3-5EE1-53E5-67F7-18D7A2709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44" y="357166"/>
            <a:ext cx="8749636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800" dirty="0">
                <a:solidFill>
                  <a:srgbClr val="00646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1. </a:t>
            </a:r>
            <a:r>
              <a:rPr lang="ko-KR" altLang="en-US" sz="2800" dirty="0">
                <a:solidFill>
                  <a:srgbClr val="00646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애덤 스미스의 생애와 남겨진 유산</a:t>
            </a:r>
          </a:p>
        </p:txBody>
      </p:sp>
    </p:spTree>
    <p:extLst>
      <p:ext uri="{BB962C8B-B14F-4D97-AF65-F5344CB8AC3E}">
        <p14:creationId xmlns:p14="http://schemas.microsoft.com/office/powerpoint/2010/main" val="1897982947"/>
      </p:ext>
    </p:extLst>
  </p:cSld>
  <p:clrMapOvr>
    <a:masterClrMapping/>
  </p:clrMapOvr>
  <p:transition spd="slow" advTm="35001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96" t="16042" r="4490" b="2079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1666844" y="357166"/>
            <a:ext cx="8749636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800" dirty="0">
                <a:solidFill>
                  <a:srgbClr val="00646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2. </a:t>
            </a:r>
            <a:r>
              <a:rPr lang="ko-KR" altLang="en-US" sz="2800" dirty="0">
                <a:solidFill>
                  <a:srgbClr val="00646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수사학과 순수문학에 관한 강의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11</a:t>
            </a:fld>
            <a:endParaRPr lang="ko-KR" altLang="en-US"/>
          </a:p>
        </p:txBody>
      </p:sp>
      <p:pic>
        <p:nvPicPr>
          <p:cNvPr id="10" name="Picture 14" descr="C:\Documents and Settings\design_1\바탕 화면\PPT템플릿\building.png">
            <a:extLst>
              <a:ext uri="{FF2B5EF4-FFF2-40B4-BE49-F238E27FC236}">
                <a16:creationId xmlns:a16="http://schemas.microsoft.com/office/drawing/2014/main" xmlns="" id="{EC3178E0-D673-4EB0-A16D-1E5538118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52770" y="6046332"/>
            <a:ext cx="1002060" cy="37131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xmlns="" id="{901A3156-44ED-47E3-AC94-90B10199FB23}"/>
              </a:ext>
            </a:extLst>
          </p:cNvPr>
          <p:cNvSpPr txBox="1">
            <a:spLocks/>
          </p:cNvSpPr>
          <p:nvPr/>
        </p:nvSpPr>
        <p:spPr>
          <a:xfrm>
            <a:off x="449963" y="1238163"/>
            <a:ext cx="8160637" cy="5118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49263" algn="l">
              <a:lnSpc>
                <a:spcPct val="100000"/>
              </a:lnSpc>
              <a:spcBef>
                <a:spcPts val="1200"/>
              </a:spcBef>
              <a:buFont typeface="맑은 고딕" panose="020B0503020000020004" pitchFamily="50" charset="-127"/>
              <a:buChar char="□"/>
            </a:pPr>
            <a:r>
              <a:rPr lang="ko-KR" altLang="en-US" sz="2200" dirty="0">
                <a:ea typeface="문체부 제목 돋음체" panose="020B0609000101010101" pitchFamily="49" charset="-127"/>
              </a:rPr>
              <a:t>수사학에 대한 스미스 강의</a:t>
            </a:r>
            <a:endParaRPr lang="en-US" altLang="ko-KR" sz="2200" dirty="0">
              <a:ea typeface="문체부 제목 돋음체" panose="020B0609000101010101" pitchFamily="49" charset="-127"/>
            </a:endParaRPr>
          </a:p>
          <a:p>
            <a:pPr marL="7389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애덤 스미스가 </a:t>
            </a:r>
            <a:r>
              <a:rPr lang="en-US" altLang="ko-KR" sz="2000" dirty="0">
                <a:ea typeface="바탕체" panose="02030609000101010101" pitchFamily="17" charset="-127"/>
              </a:rPr>
              <a:t>(</a:t>
            </a:r>
            <a:r>
              <a:rPr lang="ko-KR" altLang="en-US" sz="2000" dirty="0" err="1">
                <a:ea typeface="바탕체" panose="02030609000101010101" pitchFamily="17" charset="-127"/>
              </a:rPr>
              <a:t>글래스고와</a:t>
            </a:r>
            <a:r>
              <a:rPr lang="ko-KR" altLang="en-US" sz="2000" dirty="0">
                <a:ea typeface="바탕체" panose="02030609000101010101" pitchFamily="17" charset="-127"/>
              </a:rPr>
              <a:t> 옥스퍼드</a:t>
            </a:r>
            <a:r>
              <a:rPr lang="en-US" altLang="ko-KR" sz="2000" dirty="0">
                <a:ea typeface="바탕체" panose="02030609000101010101" pitchFamily="17" charset="-127"/>
              </a:rPr>
              <a:t>) </a:t>
            </a:r>
            <a:r>
              <a:rPr lang="ko-KR" altLang="en-US" sz="2000" dirty="0">
                <a:ea typeface="바탕체" panose="02030609000101010101" pitchFamily="17" charset="-127"/>
              </a:rPr>
              <a:t>대학에서 공부한 후 첫 강의가 수사학과 순수문학</a:t>
            </a:r>
            <a:r>
              <a:rPr lang="en-US" altLang="ko-KR" sz="2000" dirty="0">
                <a:ea typeface="바탕체" panose="02030609000101010101" pitchFamily="17" charset="-127"/>
              </a:rPr>
              <a:t>(belles </a:t>
            </a:r>
            <a:r>
              <a:rPr lang="en-US" altLang="ko-KR" sz="2000" dirty="0" err="1">
                <a:ea typeface="바탕체" panose="02030609000101010101" pitchFamily="17" charset="-127"/>
              </a:rPr>
              <a:t>lettres</a:t>
            </a:r>
            <a:r>
              <a:rPr lang="en-US" altLang="ko-KR" sz="2000" dirty="0">
                <a:ea typeface="바탕체" panose="02030609000101010101" pitchFamily="17" charset="-127"/>
              </a:rPr>
              <a:t>)</a:t>
            </a:r>
            <a:r>
              <a:rPr lang="ko-KR" altLang="en-US" sz="2000" dirty="0">
                <a:ea typeface="바탕체" panose="02030609000101010101" pitchFamily="17" charset="-127"/>
              </a:rPr>
              <a:t>에 관한 것이었음</a:t>
            </a:r>
            <a:endParaRPr lang="en-US" altLang="ko-KR" sz="2000" dirty="0">
              <a:ea typeface="문체부 제목 돋음체" panose="020B0609000101010101" pitchFamily="49" charset="-127"/>
            </a:endParaRPr>
          </a:p>
          <a:p>
            <a:pPr marL="11520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인간 삶의 사회성</a:t>
            </a:r>
            <a:r>
              <a:rPr lang="en-US" altLang="ko-KR" sz="2000" dirty="0">
                <a:ea typeface="바탕체" panose="02030609000101010101" pitchFamily="17" charset="-127"/>
              </a:rPr>
              <a:t>(sociality)</a:t>
            </a:r>
            <a:r>
              <a:rPr lang="ko-KR" altLang="en-US" sz="2000" dirty="0">
                <a:ea typeface="바탕체" panose="02030609000101010101" pitchFamily="17" charset="-127"/>
              </a:rPr>
              <a:t>은 애덤 스미스 저술에서 근본적인 것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7389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첫 강의는 에든버러에서 대중들에게 전달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7389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  <a:defRPr/>
            </a:pPr>
            <a:r>
              <a:rPr lang="ko-KR" altLang="en-US" sz="2000" dirty="0" err="1">
                <a:ea typeface="바탕체" panose="02030609000101010101" pitchFamily="17" charset="-127"/>
              </a:rPr>
              <a:t>글래스고</a:t>
            </a:r>
            <a:r>
              <a:rPr lang="ko-KR" altLang="en-US" sz="2000" dirty="0">
                <a:ea typeface="바탕체" panose="02030609000101010101" pitchFamily="17" charset="-127"/>
              </a:rPr>
              <a:t> 대학교</a:t>
            </a:r>
            <a:r>
              <a:rPr lang="en-US" altLang="ko-KR" sz="2000" dirty="0">
                <a:ea typeface="바탕체" panose="02030609000101010101" pitchFamily="17" charset="-127"/>
              </a:rPr>
              <a:t>(1751~63)</a:t>
            </a:r>
            <a:r>
              <a:rPr lang="ko-KR" altLang="en-US" sz="2000" dirty="0">
                <a:ea typeface="바탕체" panose="02030609000101010101" pitchFamily="17" charset="-127"/>
              </a:rPr>
              <a:t>에서 수사학과 순수문학을 강의했고</a:t>
            </a:r>
            <a:r>
              <a:rPr lang="en-US" altLang="ko-KR" sz="2000" dirty="0">
                <a:ea typeface="바탕체" panose="02030609000101010101" pitchFamily="17" charset="-127"/>
              </a:rPr>
              <a:t>, </a:t>
            </a:r>
            <a:r>
              <a:rPr lang="ko-KR" altLang="en-US" sz="2000" dirty="0">
                <a:ea typeface="바탕체" panose="02030609000101010101" pitchFamily="17" charset="-127"/>
              </a:rPr>
              <a:t>그곳에서 논리학과 도덕철학 교수로 재직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7389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  <a:defRPr/>
            </a:pPr>
            <a:r>
              <a:rPr lang="en-US" altLang="ko-KR" sz="2000" dirty="0">
                <a:ea typeface="바탕체" panose="02030609000101010101" pitchFamily="17" charset="-127"/>
              </a:rPr>
              <a:t>“</a:t>
            </a:r>
            <a:r>
              <a:rPr lang="ko-KR" altLang="en-US" sz="2000" dirty="0">
                <a:ea typeface="바탕체" panose="02030609000101010101" pitchFamily="17" charset="-127"/>
              </a:rPr>
              <a:t>스미스 박사의 수사학 강의 노트</a:t>
            </a:r>
            <a:r>
              <a:rPr lang="en-US" altLang="ko-KR" sz="2000" dirty="0">
                <a:ea typeface="바탕체" panose="02030609000101010101" pitchFamily="17" charset="-127"/>
              </a:rPr>
              <a:t>”</a:t>
            </a:r>
          </a:p>
          <a:p>
            <a:pPr marL="7389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강의에서 노트 필기를 하는 관행을 싫어함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449263" indent="-449263" algn="l">
              <a:lnSpc>
                <a:spcPct val="100000"/>
              </a:lnSpc>
              <a:spcBef>
                <a:spcPts val="1200"/>
              </a:spcBef>
              <a:buFont typeface="맑은 고딕" panose="020B0503020000020004" pitchFamily="50" charset="-127"/>
              <a:buChar char="□"/>
            </a:pPr>
            <a:r>
              <a:rPr lang="ko-KR" altLang="en-US" sz="2000" dirty="0">
                <a:ea typeface="문체부 제목 돋음체" panose="020B0609000101010101" pitchFamily="49" charset="-127"/>
              </a:rPr>
              <a:t>스미스의 문학과 순수문학에 대한 관심은 만년까지 계속되었지만</a:t>
            </a:r>
            <a:r>
              <a:rPr lang="en-US" altLang="ko-KR" sz="2000" dirty="0">
                <a:ea typeface="문체부 제목 돋음체" panose="020B0609000101010101" pitchFamily="49" charset="-127"/>
              </a:rPr>
              <a:t>, 1785</a:t>
            </a:r>
            <a:r>
              <a:rPr lang="ko-KR" altLang="en-US" sz="2000" dirty="0">
                <a:ea typeface="문체부 제목 돋음체" panose="020B0609000101010101" pitchFamily="49" charset="-127"/>
              </a:rPr>
              <a:t>년</a:t>
            </a:r>
            <a:r>
              <a:rPr lang="en-US" altLang="ko-KR" sz="2000" dirty="0">
                <a:ea typeface="문체부 제목 돋음체" panose="020B0609000101010101" pitchFamily="49" charset="-127"/>
              </a:rPr>
              <a:t>(CAS 248</a:t>
            </a:r>
            <a:r>
              <a:rPr lang="ko-KR" altLang="en-US" sz="2000" dirty="0">
                <a:ea typeface="문체부 제목 돋음체" panose="020B0609000101010101" pitchFamily="49" charset="-127"/>
              </a:rPr>
              <a:t>년</a:t>
            </a:r>
            <a:r>
              <a:rPr lang="en-US" altLang="ko-KR" sz="2000" dirty="0">
                <a:ea typeface="문체부 제목 돋음체" panose="020B0609000101010101" pitchFamily="49" charset="-127"/>
              </a:rPr>
              <a:t>)</a:t>
            </a:r>
            <a:r>
              <a:rPr lang="ko-KR" altLang="en-US" sz="2000" dirty="0">
                <a:ea typeface="문체부 제목 돋음체" panose="020B0609000101010101" pitchFamily="49" charset="-127"/>
              </a:rPr>
              <a:t>에 그가 말한 </a:t>
            </a:r>
            <a:r>
              <a:rPr lang="en-US" altLang="ko-KR" sz="2000" dirty="0">
                <a:ea typeface="문체부 제목 돋음체" panose="020B0609000101010101" pitchFamily="49" charset="-127"/>
              </a:rPr>
              <a:t>"</a:t>
            </a:r>
            <a:r>
              <a:rPr lang="ko-KR" altLang="en-US" sz="2000" dirty="0">
                <a:ea typeface="문체부 제목 돋음체" panose="020B0609000101010101" pitchFamily="49" charset="-127"/>
              </a:rPr>
              <a:t>문학</a:t>
            </a:r>
            <a:r>
              <a:rPr lang="en-US" altLang="ko-KR" sz="2000" dirty="0">
                <a:ea typeface="문체부 제목 돋음체" panose="020B0609000101010101" pitchFamily="49" charset="-127"/>
              </a:rPr>
              <a:t>, </a:t>
            </a:r>
            <a:r>
              <a:rPr lang="ko-KR" altLang="en-US" sz="2000" dirty="0">
                <a:ea typeface="문체부 제목 돋음체" panose="020B0609000101010101" pitchFamily="49" charset="-127"/>
              </a:rPr>
              <a:t>철학</a:t>
            </a:r>
            <a:r>
              <a:rPr lang="en-US" altLang="ko-KR" sz="2000" dirty="0">
                <a:ea typeface="문체부 제목 돋음체" panose="020B0609000101010101" pitchFamily="49" charset="-127"/>
              </a:rPr>
              <a:t>, </a:t>
            </a:r>
            <a:r>
              <a:rPr lang="ko-KR" altLang="en-US" sz="2000" dirty="0">
                <a:ea typeface="문체부 제목 돋음체" panose="020B0609000101010101" pitchFamily="49" charset="-127"/>
              </a:rPr>
              <a:t>시</a:t>
            </a:r>
            <a:r>
              <a:rPr lang="en-US" altLang="ko-KR" sz="2000" dirty="0">
                <a:ea typeface="문체부 제목 돋음체" panose="020B0609000101010101" pitchFamily="49" charset="-127"/>
              </a:rPr>
              <a:t>, </a:t>
            </a:r>
            <a:r>
              <a:rPr lang="ko-KR" altLang="en-US" sz="2000" dirty="0">
                <a:ea typeface="문체부 제목 돋음체" panose="020B0609000101010101" pitchFamily="49" charset="-127"/>
              </a:rPr>
              <a:t>웅변의 모든 다른 분야의 철학적 역사</a:t>
            </a:r>
            <a:r>
              <a:rPr lang="en-US" altLang="ko-KR" sz="2000" dirty="0">
                <a:ea typeface="문체부 제목 돋음체" panose="020B0609000101010101" pitchFamily="49" charset="-127"/>
              </a:rPr>
              <a:t>"</a:t>
            </a:r>
            <a:r>
              <a:rPr lang="ko-KR" altLang="en-US" sz="2000" dirty="0">
                <a:ea typeface="문체부 제목 돋음체" panose="020B0609000101010101" pitchFamily="49" charset="-127"/>
              </a:rPr>
              <a:t>에 대한 그의 계획된 책은 완성되지 못함</a:t>
            </a:r>
            <a:endParaRPr lang="en-US" altLang="ko-KR" sz="2000" dirty="0">
              <a:ea typeface="문체부 제목 돋음체" panose="020B0609000101010101" pitchFamily="49" charset="-127"/>
            </a:endParaRPr>
          </a:p>
          <a:p>
            <a:pPr marL="449263" indent="-449263" algn="l">
              <a:lnSpc>
                <a:spcPct val="100000"/>
              </a:lnSpc>
              <a:spcBef>
                <a:spcPts val="1200"/>
              </a:spcBef>
              <a:buFont typeface="맑은 고딕" panose="020B0503020000020004" pitchFamily="50" charset="-127"/>
              <a:buChar char="□"/>
            </a:pPr>
            <a:r>
              <a:rPr lang="ko-KR" altLang="en-US" sz="2000" dirty="0">
                <a:ea typeface="문체부 제목 돋음체" panose="020B0609000101010101" pitchFamily="49" charset="-127"/>
              </a:rPr>
              <a:t>스미스는 꼼꼼한 작가였고</a:t>
            </a:r>
            <a:r>
              <a:rPr lang="en-US" altLang="ko-KR" sz="2000" dirty="0">
                <a:ea typeface="문체부 제목 돋음체" panose="020B0609000101010101" pitchFamily="49" charset="-127"/>
              </a:rPr>
              <a:t>, </a:t>
            </a:r>
            <a:r>
              <a:rPr lang="ko-KR" altLang="en-US" sz="2000" dirty="0">
                <a:ea typeface="문체부 제목 돋음체" panose="020B0609000101010101" pitchFamily="49" charset="-127"/>
              </a:rPr>
              <a:t>그의 작품이 대중에게 공개되는 것에 대한 불안감이 컸다고 평가됨</a:t>
            </a:r>
            <a:endParaRPr lang="en-US" altLang="ko-KR" sz="2000" dirty="0">
              <a:ea typeface="문체부 제목 돋음체" panose="020B0609000101010101" pitchFamily="49" charset="-127"/>
            </a:endParaRPr>
          </a:p>
          <a:p>
            <a:pPr marL="449263" indent="-449263" algn="l">
              <a:lnSpc>
                <a:spcPct val="100000"/>
              </a:lnSpc>
              <a:spcBef>
                <a:spcPts val="1200"/>
              </a:spcBef>
              <a:buFont typeface="맑은 고딕" panose="020B0503020000020004" pitchFamily="50" charset="-127"/>
              <a:buChar char="□"/>
            </a:pPr>
            <a:endParaRPr lang="en-US" altLang="ko-KR" sz="2000" dirty="0">
              <a:ea typeface="문체부 제목 돋음체" panose="020B0609000101010101" pitchFamily="49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5A2BE9C5-B6F2-4527-2F30-A75F794989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389" y="2446524"/>
            <a:ext cx="2801473" cy="220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86023"/>
      </p:ext>
    </p:extLst>
  </p:cSld>
  <p:clrMapOvr>
    <a:masterClrMapping/>
  </p:clrMapOvr>
  <p:transition spd="slow" advTm="35001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96" t="16042" r="4490" b="2079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1666844" y="357166"/>
            <a:ext cx="8749636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800" dirty="0">
                <a:solidFill>
                  <a:srgbClr val="00646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2. </a:t>
            </a:r>
            <a:r>
              <a:rPr lang="ko-KR" altLang="en-US" sz="2800" dirty="0">
                <a:solidFill>
                  <a:srgbClr val="00646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수사학과 순수문학에 관한 강의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12</a:t>
            </a:fld>
            <a:endParaRPr lang="ko-KR" altLang="en-US"/>
          </a:p>
        </p:txBody>
      </p:sp>
      <p:pic>
        <p:nvPicPr>
          <p:cNvPr id="10" name="Picture 14" descr="C:\Documents and Settings\design_1\바탕 화면\PPT템플릿\building.png">
            <a:extLst>
              <a:ext uri="{FF2B5EF4-FFF2-40B4-BE49-F238E27FC236}">
                <a16:creationId xmlns:a16="http://schemas.microsoft.com/office/drawing/2014/main" xmlns="" id="{EC3178E0-D673-4EB0-A16D-1E5538118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52770" y="6046332"/>
            <a:ext cx="1002060" cy="37131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xmlns="" id="{901A3156-44ED-47E3-AC94-90B10199FB23}"/>
              </a:ext>
            </a:extLst>
          </p:cNvPr>
          <p:cNvSpPr txBox="1">
            <a:spLocks/>
          </p:cNvSpPr>
          <p:nvPr/>
        </p:nvSpPr>
        <p:spPr>
          <a:xfrm>
            <a:off x="449963" y="1238163"/>
            <a:ext cx="11230203" cy="5118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49263" algn="l">
              <a:lnSpc>
                <a:spcPct val="100000"/>
              </a:lnSpc>
              <a:spcBef>
                <a:spcPts val="1200"/>
              </a:spcBef>
              <a:buFont typeface="맑은 고딕" panose="020B0503020000020004" pitchFamily="50" charset="-127"/>
              <a:buChar char="□"/>
            </a:pPr>
            <a:r>
              <a:rPr lang="ko-KR" altLang="en-US" sz="2200" dirty="0">
                <a:ea typeface="문체부 제목 돋음체" panose="020B0609000101010101" pitchFamily="49" charset="-127"/>
              </a:rPr>
              <a:t>수사학의 현대화</a:t>
            </a:r>
            <a:endParaRPr lang="en-US" altLang="ko-KR" sz="2200" dirty="0">
              <a:ea typeface="문체부 제목 돋음체" panose="020B0609000101010101" pitchFamily="49" charset="-127"/>
            </a:endParaRPr>
          </a:p>
          <a:p>
            <a:pPr marL="7389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스미스는 아리스토텔레스와 키케로</a:t>
            </a:r>
            <a:r>
              <a:rPr lang="en-US" altLang="ko-KR" sz="2000" dirty="0">
                <a:ea typeface="바탕체" panose="02030609000101010101" pitchFamily="17" charset="-127"/>
              </a:rPr>
              <a:t>(Cicero)</a:t>
            </a:r>
            <a:r>
              <a:rPr lang="ko-KR" altLang="en-US" sz="2000" dirty="0">
                <a:ea typeface="바탕체" panose="02030609000101010101" pitchFamily="17" charset="-127"/>
              </a:rPr>
              <a:t>의 고전적 수사학에 조예가 깊었지만</a:t>
            </a:r>
            <a:r>
              <a:rPr lang="en-US" altLang="ko-KR" sz="2000" dirty="0">
                <a:ea typeface="바탕체" panose="02030609000101010101" pitchFamily="17" charset="-127"/>
              </a:rPr>
              <a:t>, </a:t>
            </a:r>
            <a:r>
              <a:rPr lang="ko-KR" altLang="en-US" sz="2000" dirty="0">
                <a:ea typeface="바탕체" panose="02030609000101010101" pitchFamily="17" charset="-127"/>
              </a:rPr>
              <a:t>당시 수사학에 대한 현대적 접근법의 지지자였음</a:t>
            </a:r>
            <a:endParaRPr lang="en-US" altLang="ko-KR" sz="2000" dirty="0">
              <a:ea typeface="문체부 제목 돋음체" panose="020B0609000101010101" pitchFamily="49" charset="-127"/>
            </a:endParaRPr>
          </a:p>
          <a:p>
            <a:pPr marL="7389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글을 쓰고 말하는 현대적 미학</a:t>
            </a:r>
            <a:r>
              <a:rPr lang="en-US" altLang="ko-KR" sz="2000" dirty="0">
                <a:ea typeface="바탕체" panose="02030609000101010101" pitchFamily="17" charset="-127"/>
              </a:rPr>
              <a:t>(aesthetic)</a:t>
            </a:r>
            <a:r>
              <a:rPr lang="ko-KR" altLang="en-US" sz="2000" dirty="0">
                <a:ea typeface="바탕체" panose="02030609000101010101" pitchFamily="17" charset="-127"/>
              </a:rPr>
              <a:t>은 </a:t>
            </a:r>
            <a:r>
              <a:rPr lang="en-US" altLang="ko-KR" sz="2000" dirty="0">
                <a:ea typeface="바탕체" panose="02030609000101010101" pitchFamily="17" charset="-127"/>
              </a:rPr>
              <a:t>16</a:t>
            </a:r>
            <a:r>
              <a:rPr lang="ko-KR" altLang="en-US" sz="2000" dirty="0">
                <a:ea typeface="바탕체" panose="02030609000101010101" pitchFamily="17" charset="-127"/>
              </a:rPr>
              <a:t>세기에 수사학에 대한 르네상스 접근법에서 인기를 끌었던 언어의 인물들과 라틴어 표현들로 가득 찬 지나치게 장식적인 형태의 언어인 </a:t>
            </a:r>
            <a:r>
              <a:rPr lang="en-US" altLang="ko-KR" sz="2000" dirty="0">
                <a:ea typeface="바탕체" panose="02030609000101010101" pitchFamily="17" charset="-127"/>
              </a:rPr>
              <a:t>"</a:t>
            </a:r>
            <a:r>
              <a:rPr lang="ko-KR" altLang="en-US" sz="2000" dirty="0">
                <a:ea typeface="바탕체" panose="02030609000101010101" pitchFamily="17" charset="-127"/>
              </a:rPr>
              <a:t>꽃다운 웅변</a:t>
            </a:r>
            <a:r>
              <a:rPr lang="en-US" altLang="ko-KR" sz="2000" dirty="0">
                <a:ea typeface="바탕체" panose="02030609000101010101" pitchFamily="17" charset="-127"/>
              </a:rPr>
              <a:t>"</a:t>
            </a:r>
            <a:r>
              <a:rPr lang="ko-KR" altLang="en-US" sz="2000" dirty="0">
                <a:ea typeface="바탕체" panose="02030609000101010101" pitchFamily="17" charset="-127"/>
              </a:rPr>
              <a:t>보다 평이한 언어를 중요시함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7389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스미스의 수사학 강의는 적절한 시기에 명확한 주목을 받음</a:t>
            </a:r>
            <a:endParaRPr lang="en-US" altLang="ko-KR" sz="2000" dirty="0">
              <a:ea typeface="문체부 제목 돋음체" panose="020B0609000101010101" pitchFamily="49" charset="-127"/>
            </a:endParaRPr>
          </a:p>
          <a:p>
            <a:pPr marL="11520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ko-KR" altLang="en-US" sz="2000" dirty="0" err="1">
                <a:ea typeface="바탕체" panose="02030609000101010101" pitchFamily="17" charset="-127"/>
              </a:rPr>
              <a:t>글래스고의</a:t>
            </a:r>
            <a:r>
              <a:rPr lang="ko-KR" altLang="en-US" sz="2000" dirty="0">
                <a:ea typeface="바탕체" panose="02030609000101010101" pitchFamily="17" charset="-127"/>
              </a:rPr>
              <a:t> 강의 과정은 학생들이 현재의 공부에서 뿐만 아니라 미래의 공직 생활에서 유용할 수 있는 좋은 글쓰기와 웅변술에 대한 실질적인 토론을 포함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11520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현대적인 관점에 맞춰 스미스는 명확하고</a:t>
            </a:r>
            <a:r>
              <a:rPr lang="en-US" altLang="ko-KR" sz="2000" dirty="0">
                <a:ea typeface="바탕체" panose="02030609000101010101" pitchFamily="17" charset="-127"/>
              </a:rPr>
              <a:t>, </a:t>
            </a:r>
            <a:r>
              <a:rPr lang="ko-KR" altLang="en-US" sz="2000" dirty="0">
                <a:ea typeface="바탕체" panose="02030609000101010101" pitchFamily="17" charset="-127"/>
              </a:rPr>
              <a:t>평이하며</a:t>
            </a:r>
            <a:r>
              <a:rPr lang="en-US" altLang="ko-KR" sz="2000" dirty="0">
                <a:ea typeface="바탕체" panose="02030609000101010101" pitchFamily="17" charset="-127"/>
              </a:rPr>
              <a:t>, </a:t>
            </a:r>
            <a:r>
              <a:rPr lang="ko-KR" altLang="en-US" sz="2000" dirty="0">
                <a:ea typeface="바탕체" panose="02030609000101010101" pitchFamily="17" charset="-127"/>
              </a:rPr>
              <a:t>문법적으로 올바른 문체를 권장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11520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그는 효과적인 문장 구성</a:t>
            </a:r>
            <a:r>
              <a:rPr lang="en-US" altLang="ko-KR" sz="2000" dirty="0">
                <a:ea typeface="바탕체" panose="02030609000101010101" pitchFamily="17" charset="-127"/>
              </a:rPr>
              <a:t>(</a:t>
            </a:r>
            <a:r>
              <a:rPr lang="ko-KR" altLang="en-US" sz="2000" dirty="0">
                <a:ea typeface="바탕체" panose="02030609000101010101" pitchFamily="17" charset="-127"/>
              </a:rPr>
              <a:t>중요한 내용을 맨 앞에 배치</a:t>
            </a:r>
            <a:r>
              <a:rPr lang="en-US" altLang="ko-KR" sz="2000" dirty="0">
                <a:ea typeface="바탕체" panose="02030609000101010101" pitchFamily="17" charset="-127"/>
              </a:rPr>
              <a:t>) </a:t>
            </a:r>
            <a:r>
              <a:rPr lang="ko-KR" altLang="en-US" sz="2000" dirty="0">
                <a:ea typeface="바탕체" panose="02030609000101010101" pitchFamily="17" charset="-127"/>
              </a:rPr>
              <a:t>등 글쓰기에 대해 실용적인 조언을 해 줌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7389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스미스의 수사학 수업은 다양한 장르의 글쓰기와 해설에 대한 학문적 분석일 뿐만 아니라 상업적이고 국제적이며 과학적으로 정보화된 세계에서 성장하는 학생들을 위한 언어적 의사소통과 관련된 실용적이고 윤리적인 교육이기도 함</a:t>
            </a:r>
            <a:endParaRPr lang="en-US" altLang="ko-KR" sz="2000" dirty="0">
              <a:ea typeface="문체부 제목 돋음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6849328"/>
      </p:ext>
    </p:extLst>
  </p:cSld>
  <p:clrMapOvr>
    <a:masterClrMapping/>
  </p:clrMapOvr>
  <p:transition spd="slow" advTm="35001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96" t="16042" r="4490" b="2079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1666844" y="357166"/>
            <a:ext cx="8749636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800" dirty="0">
                <a:solidFill>
                  <a:srgbClr val="00646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2. </a:t>
            </a:r>
            <a:r>
              <a:rPr lang="ko-KR" altLang="en-US" sz="2800" dirty="0">
                <a:solidFill>
                  <a:srgbClr val="00646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수사학과 순수문학에 관한 강의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13</a:t>
            </a:fld>
            <a:endParaRPr lang="ko-KR" altLang="en-US"/>
          </a:p>
        </p:txBody>
      </p:sp>
      <p:pic>
        <p:nvPicPr>
          <p:cNvPr id="10" name="Picture 14" descr="C:\Documents and Settings\design_1\바탕 화면\PPT템플릿\building.png">
            <a:extLst>
              <a:ext uri="{FF2B5EF4-FFF2-40B4-BE49-F238E27FC236}">
                <a16:creationId xmlns:a16="http://schemas.microsoft.com/office/drawing/2014/main" xmlns="" id="{EC3178E0-D673-4EB0-A16D-1E5538118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52770" y="6046332"/>
            <a:ext cx="1002060" cy="37131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xmlns="" id="{901A3156-44ED-47E3-AC94-90B10199FB23}"/>
              </a:ext>
            </a:extLst>
          </p:cNvPr>
          <p:cNvSpPr txBox="1">
            <a:spLocks/>
          </p:cNvSpPr>
          <p:nvPr/>
        </p:nvSpPr>
        <p:spPr>
          <a:xfrm>
            <a:off x="1602104" y="1237552"/>
            <a:ext cx="8749636" cy="5118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49263" algn="l">
              <a:lnSpc>
                <a:spcPct val="100000"/>
              </a:lnSpc>
              <a:spcBef>
                <a:spcPts val="1200"/>
              </a:spcBef>
              <a:buFont typeface="맑은 고딕" panose="020B0503020000020004" pitchFamily="50" charset="-127"/>
              <a:buChar char="□"/>
            </a:pPr>
            <a:r>
              <a:rPr lang="ko-KR" altLang="en-US" sz="2200" dirty="0">
                <a:ea typeface="문체부 제목 돋음체" panose="020B0609000101010101" pitchFamily="49" charset="-127"/>
              </a:rPr>
              <a:t>스미스의 수사학 이론을 </a:t>
            </a:r>
            <a:r>
              <a:rPr lang="en-US" altLang="ko-KR" sz="2200" dirty="0">
                <a:ea typeface="문체부 제목 돋음체" panose="020B0609000101010101" pitchFamily="49" charset="-127"/>
              </a:rPr>
              <a:t>LRBL</a:t>
            </a:r>
            <a:r>
              <a:rPr lang="ko-KR" altLang="en-US" sz="2200" dirty="0">
                <a:ea typeface="문체부 제목 돋음체" panose="020B0609000101010101" pitchFamily="49" charset="-127"/>
              </a:rPr>
              <a:t>에 적용</a:t>
            </a:r>
            <a:endParaRPr lang="en-US" altLang="ko-KR" sz="2200" dirty="0">
              <a:ea typeface="문체부 제목 돋음체" panose="020B0609000101010101" pitchFamily="49" charset="-127"/>
            </a:endParaRPr>
          </a:p>
          <a:p>
            <a:pPr marL="7389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스미스가 추천한 평이한 문체는 심지어 시에 대해서도 비유적 표현 자체가 아름답다는 전통적인 견해를 거부함</a:t>
            </a:r>
            <a:endParaRPr lang="en-US" altLang="ko-KR" sz="2000" dirty="0">
              <a:ea typeface="문체부 제목 돋음체" panose="020B0609000101010101" pitchFamily="49" charset="-127"/>
            </a:endParaRPr>
          </a:p>
          <a:p>
            <a:pPr marL="11520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예를 들어</a:t>
            </a:r>
            <a:r>
              <a:rPr lang="en-US" altLang="ko-KR" sz="2000" dirty="0">
                <a:ea typeface="바탕체" panose="02030609000101010101" pitchFamily="17" charset="-127"/>
              </a:rPr>
              <a:t>, </a:t>
            </a:r>
            <a:r>
              <a:rPr lang="ko-KR" altLang="en-US" sz="2000" dirty="0">
                <a:ea typeface="바탕체" panose="02030609000101010101" pitchFamily="17" charset="-127"/>
              </a:rPr>
              <a:t>스미스는 </a:t>
            </a:r>
            <a:r>
              <a:rPr lang="ko-KR" altLang="en-US" sz="2000" dirty="0" err="1">
                <a:ea typeface="바탕체" panose="02030609000101010101" pitchFamily="17" charset="-127"/>
              </a:rPr>
              <a:t>조너선</a:t>
            </a:r>
            <a:r>
              <a:rPr lang="ko-KR" altLang="en-US" sz="2000" dirty="0">
                <a:ea typeface="바탕체" panose="02030609000101010101" pitchFamily="17" charset="-127"/>
              </a:rPr>
              <a:t> 스위프트</a:t>
            </a:r>
            <a:r>
              <a:rPr lang="en-US" altLang="ko-KR" sz="2000" dirty="0">
                <a:ea typeface="바탕체" panose="02030609000101010101" pitchFamily="17" charset="-127"/>
              </a:rPr>
              <a:t>(Jonathan Swift)</a:t>
            </a:r>
            <a:r>
              <a:rPr lang="ko-KR" altLang="en-US" sz="2000" dirty="0">
                <a:ea typeface="바탕체" panose="02030609000101010101" pitchFamily="17" charset="-127"/>
              </a:rPr>
              <a:t>의 평이한 문체를 극찬</a:t>
            </a:r>
            <a:r>
              <a:rPr lang="en-US" altLang="ko-KR" sz="2000" dirty="0">
                <a:ea typeface="바탕체" panose="02030609000101010101" pitchFamily="17" charset="-127"/>
              </a:rPr>
              <a:t>, "</a:t>
            </a:r>
            <a:r>
              <a:rPr lang="ko-KR" altLang="en-US" sz="2000" dirty="0">
                <a:ea typeface="바탕체" panose="02030609000101010101" pitchFamily="17" charset="-127"/>
              </a:rPr>
              <a:t>너무도 평이해서 반쯤 잠든 사람도 그 의미를 이해할 수 있을 것이다</a:t>
            </a:r>
            <a:r>
              <a:rPr lang="en-US" altLang="ko-KR" sz="2000" dirty="0">
                <a:ea typeface="바탕체" panose="02030609000101010101" pitchFamily="17" charset="-127"/>
              </a:rPr>
              <a:t>“</a:t>
            </a:r>
          </a:p>
          <a:p>
            <a:pPr marL="7389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아마도 비유적 표현은 스미스가 평이한 연설의 장점을 생생하게 표현하기 위한 </a:t>
            </a:r>
            <a:r>
              <a:rPr lang="en-US" altLang="ko-KR" sz="2000" dirty="0">
                <a:ea typeface="바탕체" panose="02030609000101010101" pitchFamily="17" charset="-127"/>
              </a:rPr>
              <a:t>"</a:t>
            </a:r>
            <a:r>
              <a:rPr lang="ko-KR" altLang="en-US" sz="2000" dirty="0">
                <a:ea typeface="바탕체" panose="02030609000101010101" pitchFamily="17" charset="-127"/>
              </a:rPr>
              <a:t>자연스러운</a:t>
            </a:r>
            <a:r>
              <a:rPr lang="en-US" altLang="ko-KR" sz="2000" dirty="0">
                <a:ea typeface="바탕체" panose="02030609000101010101" pitchFamily="17" charset="-127"/>
              </a:rPr>
              <a:t>" </a:t>
            </a:r>
            <a:r>
              <a:rPr lang="ko-KR" altLang="en-US" sz="2000" dirty="0">
                <a:ea typeface="바탕체" panose="02030609000101010101" pitchFamily="17" charset="-127"/>
              </a:rPr>
              <a:t>형태에 불과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7389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스미스</a:t>
            </a:r>
            <a:r>
              <a:rPr lang="en-US" altLang="ko-KR" sz="2000" dirty="0">
                <a:ea typeface="바탕체" panose="02030609000101010101" pitchFamily="17" charset="-127"/>
              </a:rPr>
              <a:t>, </a:t>
            </a:r>
            <a:r>
              <a:rPr lang="ko-KR" altLang="en-US" sz="2000" dirty="0">
                <a:ea typeface="바탕체" panose="02030609000101010101" pitchFamily="17" charset="-127"/>
              </a:rPr>
              <a:t>그리스어와 라틴어 매우 능통하여 다양하게 활용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7389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평이한 문체는 모든 계층에 </a:t>
            </a:r>
            <a:r>
              <a:rPr lang="en-US" altLang="ko-KR" sz="2000" dirty="0">
                <a:ea typeface="바탕체" panose="02030609000101010101" pitchFamily="17" charset="-127"/>
              </a:rPr>
              <a:t>"</a:t>
            </a:r>
            <a:r>
              <a:rPr lang="ko-KR" altLang="en-US" sz="2000" dirty="0">
                <a:ea typeface="바탕체" panose="02030609000101010101" pitchFamily="17" charset="-127"/>
              </a:rPr>
              <a:t>자연스럽게</a:t>
            </a:r>
            <a:r>
              <a:rPr lang="en-US" altLang="ko-KR" sz="2000" dirty="0">
                <a:ea typeface="바탕체" panose="02030609000101010101" pitchFamily="17" charset="-127"/>
              </a:rPr>
              <a:t>" </a:t>
            </a:r>
            <a:r>
              <a:rPr lang="ko-KR" altLang="en-US" sz="2000" dirty="0">
                <a:ea typeface="바탕체" panose="02030609000101010101" pitchFamily="17" charset="-127"/>
              </a:rPr>
              <a:t>나오는 말하는 방식이 아님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11520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평이한 문체는 자연스러우면서도 매우 화려한 </a:t>
            </a:r>
            <a:r>
              <a:rPr lang="ko-KR" altLang="en-US" sz="2000" dirty="0" err="1">
                <a:ea typeface="바탕체" panose="02030609000101010101" pitchFamily="17" charset="-127"/>
              </a:rPr>
              <a:t>문체만큼이나</a:t>
            </a:r>
            <a:r>
              <a:rPr lang="ko-KR" altLang="en-US" sz="2000" dirty="0">
                <a:ea typeface="바탕체" panose="02030609000101010101" pitchFamily="17" charset="-127"/>
              </a:rPr>
              <a:t> 수사적인 문체이기도 함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11520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특정한</a:t>
            </a:r>
            <a:r>
              <a:rPr lang="en-US" altLang="ko-KR" sz="2000" dirty="0">
                <a:ea typeface="바탕체" panose="02030609000101010101" pitchFamily="17" charset="-127"/>
              </a:rPr>
              <a:t>, </a:t>
            </a:r>
            <a:r>
              <a:rPr lang="ko-KR" altLang="en-US" sz="2000" dirty="0">
                <a:ea typeface="바탕체" panose="02030609000101010101" pitchFamily="17" charset="-127"/>
              </a:rPr>
              <a:t>즉 교육받은 </a:t>
            </a:r>
            <a:r>
              <a:rPr lang="en-US" altLang="ko-KR" sz="2000" dirty="0">
                <a:ea typeface="바탕체" panose="02030609000101010101" pitchFamily="17" charset="-127"/>
              </a:rPr>
              <a:t>18</a:t>
            </a:r>
            <a:r>
              <a:rPr lang="ko-KR" altLang="en-US" sz="2000" dirty="0">
                <a:ea typeface="바탕체" panose="02030609000101010101" pitchFamily="17" charset="-127"/>
              </a:rPr>
              <a:t>세기 영국 청중들에게 매우 화려한 문체로 어필하기 위해 고안되었다는 의미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449263" indent="-449263" algn="l">
              <a:lnSpc>
                <a:spcPct val="100000"/>
              </a:lnSpc>
              <a:spcBef>
                <a:spcPts val="1200"/>
              </a:spcBef>
              <a:buFont typeface="맑은 고딕" panose="020B0503020000020004" pitchFamily="50" charset="-127"/>
              <a:buChar char="□"/>
            </a:pPr>
            <a:r>
              <a:rPr lang="ko-KR" altLang="en-US" sz="2000" dirty="0">
                <a:ea typeface="문체부 제목 돋음체" panose="020B0609000101010101" pitchFamily="49" charset="-127"/>
              </a:rPr>
              <a:t>따라서 스미스의 수사학 강의를 해석하는 것은 간단하지 않음</a:t>
            </a:r>
            <a:endParaRPr lang="en-US" altLang="ko-KR" sz="2000" dirty="0">
              <a:ea typeface="바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4132944"/>
      </p:ext>
    </p:extLst>
  </p:cSld>
  <p:clrMapOvr>
    <a:masterClrMapping/>
  </p:clrMapOvr>
  <p:transition spd="slow" advTm="35001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96" t="16042" r="4490" b="2079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1666844" y="357166"/>
            <a:ext cx="8749636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800" dirty="0">
                <a:solidFill>
                  <a:srgbClr val="00646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2. </a:t>
            </a:r>
            <a:r>
              <a:rPr lang="ko-KR" altLang="en-US" sz="2800" dirty="0">
                <a:solidFill>
                  <a:srgbClr val="00646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수사학과 순수문학에 관한 강의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14</a:t>
            </a:fld>
            <a:endParaRPr lang="ko-KR" altLang="en-US"/>
          </a:p>
        </p:txBody>
      </p:sp>
      <p:pic>
        <p:nvPicPr>
          <p:cNvPr id="10" name="Picture 14" descr="C:\Documents and Settings\design_1\바탕 화면\PPT템플릿\building.png">
            <a:extLst>
              <a:ext uri="{FF2B5EF4-FFF2-40B4-BE49-F238E27FC236}">
                <a16:creationId xmlns:a16="http://schemas.microsoft.com/office/drawing/2014/main" xmlns="" id="{EC3178E0-D673-4EB0-A16D-1E5538118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52770" y="6046332"/>
            <a:ext cx="1002060" cy="37131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xmlns="" id="{901A3156-44ED-47E3-AC94-90B10199FB23}"/>
              </a:ext>
            </a:extLst>
          </p:cNvPr>
          <p:cNvSpPr txBox="1">
            <a:spLocks/>
          </p:cNvSpPr>
          <p:nvPr/>
        </p:nvSpPr>
        <p:spPr>
          <a:xfrm>
            <a:off x="3581401" y="1420725"/>
            <a:ext cx="8160637" cy="5118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49263" algn="l">
              <a:lnSpc>
                <a:spcPct val="100000"/>
              </a:lnSpc>
              <a:spcBef>
                <a:spcPts val="1200"/>
              </a:spcBef>
              <a:buFont typeface="맑은 고딕" panose="020B0503020000020004" pitchFamily="50" charset="-127"/>
              <a:buChar char="□"/>
            </a:pPr>
            <a:r>
              <a:rPr lang="ko-KR" altLang="en-US" sz="2200" dirty="0">
                <a:ea typeface="문체부 제목 돋음체" panose="020B0609000101010101" pitchFamily="49" charset="-127"/>
              </a:rPr>
              <a:t>스미스의 수사학 이론</a:t>
            </a:r>
            <a:r>
              <a:rPr lang="en-US" altLang="ko-KR" sz="2200" dirty="0">
                <a:ea typeface="문체부 제목 돋음체" panose="020B0609000101010101" pitchFamily="49" charset="-127"/>
              </a:rPr>
              <a:t>(LRBL)</a:t>
            </a:r>
            <a:r>
              <a:rPr lang="ko-KR" altLang="en-US" sz="2200" dirty="0">
                <a:ea typeface="문체부 제목 돋음체" panose="020B0609000101010101" pitchFamily="49" charset="-127"/>
              </a:rPr>
              <a:t> 을 도덕감정론과 국부론에 적용</a:t>
            </a:r>
            <a:endParaRPr lang="en-US" altLang="ko-KR" sz="2200" dirty="0">
              <a:ea typeface="문체부 제목 돋음체" panose="020B0609000101010101" pitchFamily="49" charset="-127"/>
            </a:endParaRPr>
          </a:p>
          <a:p>
            <a:pPr marL="7389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도덕감정론과 국부론은 서로 다른 주제를 다루지만</a:t>
            </a:r>
            <a:r>
              <a:rPr lang="en-US" altLang="ko-KR" sz="2000" dirty="0">
                <a:ea typeface="바탕체" panose="02030609000101010101" pitchFamily="17" charset="-127"/>
              </a:rPr>
              <a:t>, LRBL</a:t>
            </a:r>
            <a:r>
              <a:rPr lang="ko-KR" altLang="en-US" sz="2000" dirty="0">
                <a:ea typeface="바탕체" panose="02030609000101010101" pitchFamily="17" charset="-127"/>
              </a:rPr>
              <a:t>의 수사이론은 둘 다 복잡한 수사학적 저작이라는 공통점을 가지고 있음</a:t>
            </a:r>
            <a:endParaRPr lang="en-US" altLang="ko-KR" sz="2000" dirty="0">
              <a:ea typeface="문체부 제목 돋음체" panose="020B0609000101010101" pitchFamily="49" charset="-127"/>
            </a:endParaRPr>
          </a:p>
          <a:p>
            <a:pPr marL="11520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인간 삶의 사회성</a:t>
            </a:r>
            <a:r>
              <a:rPr lang="en-US" altLang="ko-KR" sz="2000" dirty="0">
                <a:ea typeface="바탕체" panose="02030609000101010101" pitchFamily="17" charset="-127"/>
              </a:rPr>
              <a:t>(sociality)</a:t>
            </a:r>
            <a:r>
              <a:rPr lang="ko-KR" altLang="en-US" sz="2000" dirty="0">
                <a:ea typeface="바탕체" panose="02030609000101010101" pitchFamily="17" charset="-127"/>
              </a:rPr>
              <a:t>은 애덤 스미스 저술에서 근본적인 것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7389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도덕감정론과 국부론은 주로 평이한 문체로 쓰여진 진지한 학습 및 교육 작품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11520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도덕감정론의 경우 첫 번째 장에서 </a:t>
            </a:r>
            <a:r>
              <a:rPr lang="en-US" altLang="ko-KR" sz="2000" dirty="0">
                <a:ea typeface="바탕체" panose="02030609000101010101" pitchFamily="17" charset="-127"/>
              </a:rPr>
              <a:t>"</a:t>
            </a:r>
            <a:r>
              <a:rPr lang="ko-KR" altLang="en-US" sz="2000" dirty="0">
                <a:ea typeface="바탕체" panose="02030609000101010101" pitchFamily="17" charset="-127"/>
              </a:rPr>
              <a:t>공감</a:t>
            </a:r>
            <a:r>
              <a:rPr lang="en-US" altLang="ko-KR" sz="2000" dirty="0">
                <a:ea typeface="바탕체" panose="02030609000101010101" pitchFamily="17" charset="-127"/>
              </a:rPr>
              <a:t>"</a:t>
            </a:r>
            <a:r>
              <a:rPr lang="ko-KR" altLang="en-US" sz="2000" dirty="0">
                <a:ea typeface="바탕체" panose="02030609000101010101" pitchFamily="17" charset="-127"/>
              </a:rPr>
              <a:t>이라는 개념이 도입되어 사회적 및 도덕적 판단에 대한 설명의 기초를 이루고 있음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11520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국부론의 경우 첫 번째 장에서 </a:t>
            </a:r>
            <a:r>
              <a:rPr lang="en-US" altLang="ko-KR" sz="2000" dirty="0">
                <a:ea typeface="바탕체" panose="02030609000101010101" pitchFamily="17" charset="-127"/>
              </a:rPr>
              <a:t>"</a:t>
            </a:r>
            <a:r>
              <a:rPr lang="ko-KR" altLang="en-US" sz="2000" dirty="0">
                <a:ea typeface="바탕체" panose="02030609000101010101" pitchFamily="17" charset="-127"/>
              </a:rPr>
              <a:t>분업</a:t>
            </a:r>
            <a:r>
              <a:rPr lang="en-US" altLang="ko-KR" sz="2000" dirty="0">
                <a:ea typeface="바탕체" panose="02030609000101010101" pitchFamily="17" charset="-127"/>
              </a:rPr>
              <a:t>"</a:t>
            </a:r>
            <a:r>
              <a:rPr lang="ko-KR" altLang="en-US" sz="2000" dirty="0">
                <a:ea typeface="바탕체" panose="02030609000101010101" pitchFamily="17" charset="-127"/>
              </a:rPr>
              <a:t>이 도입되어 시장</a:t>
            </a:r>
            <a:r>
              <a:rPr lang="en-US" altLang="ko-KR" sz="2000" dirty="0">
                <a:ea typeface="바탕체" panose="02030609000101010101" pitchFamily="17" charset="-127"/>
              </a:rPr>
              <a:t>, </a:t>
            </a:r>
            <a:r>
              <a:rPr lang="ko-KR" altLang="en-US" sz="2000" dirty="0">
                <a:ea typeface="바탕체" panose="02030609000101010101" pitchFamily="17" charset="-127"/>
              </a:rPr>
              <a:t>생산</a:t>
            </a:r>
            <a:r>
              <a:rPr lang="en-US" altLang="ko-KR" sz="2000" dirty="0">
                <a:ea typeface="바탕체" panose="02030609000101010101" pitchFamily="17" charset="-127"/>
              </a:rPr>
              <a:t>, </a:t>
            </a:r>
            <a:r>
              <a:rPr lang="ko-KR" altLang="en-US" sz="2000" dirty="0">
                <a:ea typeface="바탕체" panose="02030609000101010101" pitchFamily="17" charset="-127"/>
              </a:rPr>
              <a:t>자본 투자 및 자연적 자유 시스템 분석의 기초를 형성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449263" indent="-449263" algn="l">
              <a:lnSpc>
                <a:spcPct val="100000"/>
              </a:lnSpc>
              <a:spcBef>
                <a:spcPts val="1200"/>
              </a:spcBef>
              <a:buFont typeface="맑은 고딕" panose="020B0503020000020004" pitchFamily="50" charset="-127"/>
              <a:buChar char="□"/>
            </a:pPr>
            <a:endParaRPr lang="en-US" altLang="ko-KR" sz="2000" dirty="0">
              <a:ea typeface="문체부 제목 돋음체" panose="020B0609000101010101" pitchFamily="49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FC47110C-B36F-9E44-BC69-35E84D2AA7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61" y="1606053"/>
            <a:ext cx="2660904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27814"/>
      </p:ext>
    </p:extLst>
  </p:cSld>
  <p:clrMapOvr>
    <a:masterClrMapping/>
  </p:clrMapOvr>
  <p:transition spd="slow" advTm="35001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96" t="16042" r="4490" b="2079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1666844" y="357166"/>
            <a:ext cx="8749636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800" dirty="0">
                <a:solidFill>
                  <a:srgbClr val="00646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2. </a:t>
            </a:r>
            <a:r>
              <a:rPr lang="ko-KR" altLang="en-US" sz="2800" dirty="0">
                <a:solidFill>
                  <a:srgbClr val="00646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수사학과 순수문학에 관한 강의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15</a:t>
            </a:fld>
            <a:endParaRPr lang="ko-KR" altLang="en-US"/>
          </a:p>
        </p:txBody>
      </p:sp>
      <p:pic>
        <p:nvPicPr>
          <p:cNvPr id="10" name="Picture 14" descr="C:\Documents and Settings\design_1\바탕 화면\PPT템플릿\building.png">
            <a:extLst>
              <a:ext uri="{FF2B5EF4-FFF2-40B4-BE49-F238E27FC236}">
                <a16:creationId xmlns:a16="http://schemas.microsoft.com/office/drawing/2014/main" xmlns="" id="{EC3178E0-D673-4EB0-A16D-1E5538118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52770" y="6046332"/>
            <a:ext cx="1002060" cy="37131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xmlns="" id="{901A3156-44ED-47E3-AC94-90B10199FB23}"/>
              </a:ext>
            </a:extLst>
          </p:cNvPr>
          <p:cNvSpPr txBox="1">
            <a:spLocks/>
          </p:cNvSpPr>
          <p:nvPr/>
        </p:nvSpPr>
        <p:spPr>
          <a:xfrm>
            <a:off x="449963" y="1238163"/>
            <a:ext cx="11404867" cy="5118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389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도덕감정론과 국부론은 경쟁 이론에 대항하여 특정 이론을 옹호하는 것을 목적으로 하는 복잡한 이론 체계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7389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평이한 문체와 분석적 진지함에도 불구하고 그 책들은 설득하기 위해 </a:t>
            </a:r>
            <a:r>
              <a:rPr lang="ko-KR" altLang="en-US" sz="2000" dirty="0" err="1">
                <a:ea typeface="바탕체" panose="02030609000101010101" pitchFamily="17" charset="-127"/>
              </a:rPr>
              <a:t>쓰여짐</a:t>
            </a:r>
            <a:r>
              <a:rPr lang="ko-KR" altLang="en-US" sz="2000" dirty="0">
                <a:ea typeface="바탕체" panose="02030609000101010101" pitchFamily="17" charset="-127"/>
              </a:rPr>
              <a:t> 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7389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작품의 구조와 구성 스타일이 그 목적에 기여함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7389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  <a:defRPr/>
            </a:pPr>
            <a:r>
              <a:rPr lang="ko-KR" altLang="en-US" sz="2000" dirty="0" err="1">
                <a:ea typeface="바탕체" panose="02030609000101010101" pitchFamily="17" charset="-127"/>
              </a:rPr>
              <a:t>도덕감정론에서</a:t>
            </a:r>
            <a:r>
              <a:rPr lang="ko-KR" altLang="en-US" sz="2000" dirty="0">
                <a:ea typeface="바탕체" panose="02030609000101010101" pitchFamily="17" charset="-127"/>
              </a:rPr>
              <a:t> 도덕적 양심을 나타내기 위해 </a:t>
            </a:r>
            <a:r>
              <a:rPr lang="en-US" altLang="ko-KR" sz="2000" dirty="0">
                <a:ea typeface="바탕체" panose="02030609000101010101" pitchFamily="17" charset="-127"/>
              </a:rPr>
              <a:t>"</a:t>
            </a:r>
            <a:r>
              <a:rPr lang="ko-KR" altLang="en-US" sz="2000" dirty="0">
                <a:ea typeface="바탕체" panose="02030609000101010101" pitchFamily="17" charset="-127"/>
              </a:rPr>
              <a:t>공정한 관객</a:t>
            </a:r>
            <a:r>
              <a:rPr lang="en-US" altLang="ko-KR" sz="2000" dirty="0">
                <a:ea typeface="바탕체" panose="02030609000101010101" pitchFamily="17" charset="-127"/>
              </a:rPr>
              <a:t>(impartial spectator)"</a:t>
            </a:r>
            <a:r>
              <a:rPr lang="ko-KR" altLang="en-US" sz="2000" dirty="0">
                <a:ea typeface="바탕체" panose="02030609000101010101" pitchFamily="17" charset="-127"/>
              </a:rPr>
              <a:t>의 은유를 사용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11520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사람들 사이의 일상적인 관계는 모두가 서로에게 </a:t>
            </a:r>
            <a:r>
              <a:rPr lang="en-US" altLang="ko-KR" sz="2000" dirty="0">
                <a:ea typeface="바탕체" panose="02030609000101010101" pitchFamily="17" charset="-127"/>
              </a:rPr>
              <a:t>"</a:t>
            </a:r>
            <a:r>
              <a:rPr lang="ko-KR" altLang="en-US" sz="2000" dirty="0">
                <a:ea typeface="바탕체" panose="02030609000101010101" pitchFamily="17" charset="-127"/>
              </a:rPr>
              <a:t>관객</a:t>
            </a:r>
            <a:r>
              <a:rPr lang="en-US" altLang="ko-KR" sz="2000" dirty="0">
                <a:ea typeface="바탕체" panose="02030609000101010101" pitchFamily="17" charset="-127"/>
              </a:rPr>
              <a:t>(spectators)"</a:t>
            </a:r>
            <a:r>
              <a:rPr lang="ko-KR" altLang="en-US" sz="2000" dirty="0">
                <a:ea typeface="바탕체" panose="02030609000101010101" pitchFamily="17" charset="-127"/>
              </a:rPr>
              <a:t>인 모델의 관점에서 제안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11520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이러한 관객 모델은 자신에 대한 도덕적 판단으로 확장되며</a:t>
            </a:r>
            <a:r>
              <a:rPr lang="en-US" altLang="ko-KR" sz="2000" dirty="0">
                <a:ea typeface="바탕체" panose="02030609000101010101" pitchFamily="17" charset="-127"/>
              </a:rPr>
              <a:t>, </a:t>
            </a:r>
            <a:r>
              <a:rPr lang="ko-KR" altLang="en-US" sz="2000" dirty="0">
                <a:ea typeface="바탕체" panose="02030609000101010101" pitchFamily="17" charset="-127"/>
              </a:rPr>
              <a:t>이는 공정한 관람자의 관점에서 자신을 상상하는 </a:t>
            </a:r>
            <a:r>
              <a:rPr lang="ko-KR" altLang="en-US" sz="2000" dirty="0" err="1">
                <a:ea typeface="바탕체" panose="02030609000101010101" pitchFamily="17" charset="-127"/>
              </a:rPr>
              <a:t>대행자</a:t>
            </a:r>
            <a:r>
              <a:rPr lang="en-US" altLang="ko-KR" sz="2000" dirty="0">
                <a:ea typeface="바탕체" panose="02030609000101010101" pitchFamily="17" charset="-127"/>
              </a:rPr>
              <a:t>(agents)</a:t>
            </a:r>
            <a:r>
              <a:rPr lang="ko-KR" altLang="en-US" sz="2000" dirty="0">
                <a:ea typeface="바탕체" panose="02030609000101010101" pitchFamily="17" charset="-127"/>
              </a:rPr>
              <a:t>의 관점에서 제시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7389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국부론에서 </a:t>
            </a:r>
            <a:r>
              <a:rPr lang="en-US" altLang="ko-KR" sz="2000" dirty="0">
                <a:ea typeface="바탕체" panose="02030609000101010101" pitchFamily="17" charset="-127"/>
              </a:rPr>
              <a:t>"</a:t>
            </a:r>
            <a:r>
              <a:rPr lang="ko-KR" altLang="en-US" sz="2000" dirty="0">
                <a:ea typeface="바탕체" panose="02030609000101010101" pitchFamily="17" charset="-127"/>
              </a:rPr>
              <a:t>보이지 않는 손</a:t>
            </a:r>
            <a:r>
              <a:rPr lang="en-US" altLang="ko-KR" sz="2000" dirty="0">
                <a:ea typeface="바탕체" panose="02030609000101010101" pitchFamily="17" charset="-127"/>
              </a:rPr>
              <a:t>"</a:t>
            </a:r>
            <a:r>
              <a:rPr lang="ko-KR" altLang="en-US" sz="2000" dirty="0">
                <a:ea typeface="바탕체" panose="02030609000101010101" pitchFamily="17" charset="-127"/>
              </a:rPr>
              <a:t>에 대한 은유적 표현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11520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스미스를 자유방임주의의 열렬한 지지자로 보는 견해를 장려하기 위해 종종 사용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8091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defRPr/>
            </a:pPr>
            <a:r>
              <a:rPr lang="ko-KR" altLang="en-US" sz="2000" dirty="0">
                <a:latin typeface="바탕체" panose="02030609000101010101" pitchFamily="17" charset="-127"/>
                <a:ea typeface="바탕체" panose="02030609000101010101" pitchFamily="17" charset="-127"/>
              </a:rPr>
              <a:t>→ </a:t>
            </a:r>
            <a:r>
              <a:rPr lang="ko-KR" altLang="en-US" sz="2000" dirty="0">
                <a:ea typeface="바탕체" panose="02030609000101010101" pitchFamily="17" charset="-127"/>
              </a:rPr>
              <a:t>그러나 많은 학자들은 스미스의 경제적 주장에 대한 은유의 중심성과 심지어 그것이 현대 경제학에서 이해되는 것처럼 자유 시장의 분배를 의미하는지 여부에 대해 의문을 제기하면서 이 해석에 대해 이의를 제기하고 있음</a:t>
            </a:r>
            <a:endParaRPr lang="en-US" altLang="ko-KR" sz="2000" dirty="0">
              <a:ea typeface="문체부 제목 돋음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7785162"/>
      </p:ext>
    </p:extLst>
  </p:cSld>
  <p:clrMapOvr>
    <a:masterClrMapping/>
  </p:clrMapOvr>
  <p:transition spd="slow" advTm="35001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96" t="16042" r="4490" b="2079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1666844" y="357166"/>
            <a:ext cx="8749636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800" dirty="0">
                <a:solidFill>
                  <a:srgbClr val="00646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2. </a:t>
            </a:r>
            <a:r>
              <a:rPr lang="ko-KR" altLang="en-US" sz="2800" dirty="0">
                <a:solidFill>
                  <a:srgbClr val="00646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수사학과 순수문학에 관한 강의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16</a:t>
            </a:fld>
            <a:endParaRPr lang="ko-KR" altLang="en-US"/>
          </a:p>
        </p:txBody>
      </p:sp>
      <p:pic>
        <p:nvPicPr>
          <p:cNvPr id="10" name="Picture 14" descr="C:\Documents and Settings\design_1\바탕 화면\PPT템플릿\building.png">
            <a:extLst>
              <a:ext uri="{FF2B5EF4-FFF2-40B4-BE49-F238E27FC236}">
                <a16:creationId xmlns:a16="http://schemas.microsoft.com/office/drawing/2014/main" xmlns="" id="{EC3178E0-D673-4EB0-A16D-1E5538118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52770" y="6046332"/>
            <a:ext cx="1002060" cy="37131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xmlns="" id="{901A3156-44ED-47E3-AC94-90B10199FB23}"/>
              </a:ext>
            </a:extLst>
          </p:cNvPr>
          <p:cNvSpPr txBox="1">
            <a:spLocks/>
          </p:cNvSpPr>
          <p:nvPr/>
        </p:nvSpPr>
        <p:spPr>
          <a:xfrm>
            <a:off x="449963" y="1238163"/>
            <a:ext cx="8160637" cy="5118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49263" algn="l">
              <a:lnSpc>
                <a:spcPct val="100000"/>
              </a:lnSpc>
              <a:spcBef>
                <a:spcPts val="1200"/>
              </a:spcBef>
              <a:buFont typeface="맑은 고딕" panose="020B0503020000020004" pitchFamily="50" charset="-127"/>
              <a:buChar char="□"/>
            </a:pPr>
            <a:r>
              <a:rPr lang="ko-KR" altLang="en-US" sz="2200" dirty="0">
                <a:ea typeface="문체부 제목 돋음체" panose="020B0609000101010101" pitchFamily="49" charset="-127"/>
              </a:rPr>
              <a:t>수사학</a:t>
            </a:r>
            <a:r>
              <a:rPr lang="en-US" altLang="ko-KR" sz="2200" dirty="0">
                <a:ea typeface="문체부 제목 돋음체" panose="020B0609000101010101" pitchFamily="49" charset="-127"/>
              </a:rPr>
              <a:t>, </a:t>
            </a:r>
            <a:r>
              <a:rPr lang="ko-KR" altLang="en-US" sz="2200" dirty="0">
                <a:ea typeface="문체부 제목 돋음체" panose="020B0609000101010101" pitchFamily="49" charset="-127"/>
              </a:rPr>
              <a:t>의사소통 및 언어</a:t>
            </a:r>
            <a:endParaRPr lang="en-US" altLang="ko-KR" sz="2200" dirty="0">
              <a:ea typeface="문체부 제목 돋음체" panose="020B0609000101010101" pitchFamily="49" charset="-127"/>
            </a:endParaRPr>
          </a:p>
          <a:p>
            <a:pPr marL="7389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  <a:defRPr/>
            </a:pPr>
            <a:r>
              <a:rPr lang="en-US" altLang="ko-KR" sz="2000" dirty="0">
                <a:ea typeface="바탕체" panose="02030609000101010101" pitchFamily="17" charset="-127"/>
              </a:rPr>
              <a:t>LRBL</a:t>
            </a:r>
            <a:r>
              <a:rPr lang="ko-KR" altLang="en-US" sz="2000" dirty="0">
                <a:ea typeface="바탕체" panose="02030609000101010101" pitchFamily="17" charset="-127"/>
              </a:rPr>
              <a:t>에서 언어의 의사소통 모델은 스미스가 수사학적 스타일보다 </a:t>
            </a:r>
            <a:r>
              <a:rPr lang="ko-KR" altLang="en-US" sz="2000" u="sng" dirty="0">
                <a:ea typeface="바탕체" panose="02030609000101010101" pitchFamily="17" charset="-127"/>
              </a:rPr>
              <a:t>평이한 스타일을 선호하는 이유를 설명</a:t>
            </a:r>
            <a:endParaRPr lang="en-US" altLang="ko-KR" sz="2000" u="sng" dirty="0">
              <a:ea typeface="문체부 제목 돋음체" panose="020B0609000101010101" pitchFamily="49" charset="-127"/>
            </a:endParaRPr>
          </a:p>
          <a:p>
            <a:pPr marL="11520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평이한 산문은 특정한 문체적 특징과 수사학적 효과를 가질 수 있음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11520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ko-KR" altLang="en-US" sz="2000" dirty="0" err="1">
                <a:ea typeface="바탕체" panose="02030609000101010101" pitchFamily="17" charset="-127"/>
              </a:rPr>
              <a:t>설교적</a:t>
            </a:r>
            <a:r>
              <a:rPr lang="ko-KR" altLang="en-US" sz="2000" dirty="0">
                <a:ea typeface="바탕체" panose="02030609000101010101" pitchFamily="17" charset="-127"/>
              </a:rPr>
              <a:t> 담론은 수사학적으로 복잡할 수 있기 때문에</a:t>
            </a:r>
            <a:r>
              <a:rPr lang="en-US" altLang="ko-KR" sz="2000" dirty="0">
                <a:ea typeface="바탕체" panose="02030609000101010101" pitchFamily="17" charset="-127"/>
              </a:rPr>
              <a:t>, </a:t>
            </a:r>
            <a:r>
              <a:rPr lang="ko-KR" altLang="en-US" sz="2000" dirty="0">
                <a:ea typeface="바탕체" panose="02030609000101010101" pitchFamily="17" charset="-127"/>
              </a:rPr>
              <a:t>이것은 언어의 의사소통 모델이 수사학 이론의 맥락에서 적용될 때 약간의 어려움에 직면한다는 것을 시사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7389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스미스의 의사소통 모델에서 평이한 문체는 모든 독자들이 동일한 해석을 하도록 해야 한다고 제안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11520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스미스가 명쾌함과 평이한 문체를 추천했음에도 불구하고</a:t>
            </a:r>
            <a:r>
              <a:rPr lang="en-US" altLang="ko-KR" sz="2000" dirty="0">
                <a:ea typeface="바탕체" panose="02030609000101010101" pitchFamily="17" charset="-127"/>
              </a:rPr>
              <a:t>, </a:t>
            </a:r>
            <a:r>
              <a:rPr lang="ko-KR" altLang="en-US" sz="2000" dirty="0">
                <a:ea typeface="바탕체" panose="02030609000101010101" pitchFamily="17" charset="-127"/>
              </a:rPr>
              <a:t>그의 작품들은 수년간 합의된 해석을 이끌어내지 못한 복잡한 수사학적 산물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8091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defRPr/>
            </a:pPr>
            <a:r>
              <a:rPr lang="ko-KR" altLang="en-US" sz="2000" dirty="0">
                <a:latin typeface="바탕체" panose="02030609000101010101" pitchFamily="17" charset="-127"/>
                <a:ea typeface="바탕체" panose="02030609000101010101" pitchFamily="17" charset="-127"/>
              </a:rPr>
              <a:t>→ </a:t>
            </a:r>
            <a:r>
              <a:rPr lang="ko-KR" altLang="en-US" sz="2000" dirty="0">
                <a:ea typeface="바탕체" panose="02030609000101010101" pitchFamily="17" charset="-127"/>
              </a:rPr>
              <a:t>스미스의 미려한 글</a:t>
            </a:r>
            <a:r>
              <a:rPr lang="en-US" altLang="ko-KR" sz="2000" dirty="0">
                <a:ea typeface="바탕체" panose="02030609000101010101" pitchFamily="17" charset="-127"/>
              </a:rPr>
              <a:t>(fine writing)</a:t>
            </a:r>
            <a:r>
              <a:rPr lang="ko-KR" altLang="en-US" sz="2000" dirty="0">
                <a:ea typeface="바탕체" panose="02030609000101010101" pitchFamily="17" charset="-127"/>
              </a:rPr>
              <a:t>의 작가이자 전문가</a:t>
            </a:r>
            <a:r>
              <a:rPr lang="en-US" altLang="ko-KR" sz="2000" dirty="0">
                <a:ea typeface="바탕체" panose="02030609000101010101" pitchFamily="17" charset="-127"/>
              </a:rPr>
              <a:t>(connoisseur)</a:t>
            </a:r>
            <a:r>
              <a:rPr lang="ko-KR" altLang="en-US" sz="2000" dirty="0">
                <a:ea typeface="바탕체" panose="02030609000101010101" pitchFamily="17" charset="-127"/>
              </a:rPr>
              <a:t>로서</a:t>
            </a:r>
            <a:r>
              <a:rPr lang="en-US" altLang="ko-KR" sz="2000" dirty="0">
                <a:ea typeface="바탕체" panose="02030609000101010101" pitchFamily="17" charset="-127"/>
              </a:rPr>
              <a:t>, </a:t>
            </a:r>
            <a:r>
              <a:rPr lang="ko-KR" altLang="en-US" sz="2000" dirty="0">
                <a:ea typeface="바탕체" panose="02030609000101010101" pitchFamily="17" charset="-127"/>
              </a:rPr>
              <a:t>수사학과 수사 이론가로서 높이 평가할 아이러니</a:t>
            </a:r>
            <a:r>
              <a:rPr lang="en-US" altLang="ko-KR" sz="2000" dirty="0">
                <a:ea typeface="바탕체" panose="02030609000101010101" pitchFamily="17" charset="-127"/>
              </a:rPr>
              <a:t> </a:t>
            </a:r>
          </a:p>
          <a:p>
            <a:pPr marL="449263" indent="-449263" algn="l">
              <a:lnSpc>
                <a:spcPct val="100000"/>
              </a:lnSpc>
              <a:spcBef>
                <a:spcPts val="1200"/>
              </a:spcBef>
              <a:buFont typeface="맑은 고딕" panose="020B0503020000020004" pitchFamily="50" charset="-127"/>
              <a:buChar char="□"/>
            </a:pPr>
            <a:endParaRPr lang="en-US" altLang="ko-KR" sz="2000" dirty="0">
              <a:ea typeface="문체부 제목 돋음체" panose="020B0609000101010101" pitchFamily="49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547B1F0C-5440-4FB8-3D82-D851D9E27D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027" y="1932661"/>
            <a:ext cx="3748546" cy="37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43255"/>
      </p:ext>
    </p:extLst>
  </p:cSld>
  <p:clrMapOvr>
    <a:masterClrMapping/>
  </p:clrMapOvr>
  <p:transition spd="slow" advTm="35001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4329" t="15541" r="4216" b="76581"/>
          <a:stretch>
            <a:fillRect/>
          </a:stretch>
        </p:blipFill>
        <p:spPr bwMode="auto">
          <a:xfrm>
            <a:off x="0" y="0"/>
            <a:ext cx="1219200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4329" t="15541" r="4216" b="76581"/>
          <a:stretch>
            <a:fillRect/>
          </a:stretch>
        </p:blipFill>
        <p:spPr bwMode="auto">
          <a:xfrm rot="10800000">
            <a:off x="0" y="5589240"/>
            <a:ext cx="1219200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07568" y="4399722"/>
            <a:ext cx="7776864" cy="76944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4400" dirty="0">
                <a:solidFill>
                  <a:srgbClr val="00646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감사합니다</a:t>
            </a:r>
            <a:r>
              <a:rPr lang="en-US" altLang="ko-KR" sz="4400" dirty="0">
                <a:solidFill>
                  <a:srgbClr val="00646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!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323692" y="2562386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b="1" dirty="0">
                <a:solidFill>
                  <a:srgbClr val="92D050"/>
                </a:solidFill>
                <a:latin typeface="Segoe Print" pitchFamily="2" charset="0"/>
              </a:rPr>
              <a:t>Thank You</a:t>
            </a:r>
            <a:endParaRPr lang="ko-KR" altLang="en-US" sz="7200" b="1" dirty="0">
              <a:solidFill>
                <a:srgbClr val="92D05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96" t="16042" r="4490" b="2079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1666844" y="357166"/>
            <a:ext cx="8749636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800" dirty="0">
                <a:solidFill>
                  <a:srgbClr val="00646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1. </a:t>
            </a:r>
            <a:r>
              <a:rPr lang="ko-KR" altLang="en-US" sz="2800" dirty="0">
                <a:solidFill>
                  <a:srgbClr val="00646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애덤 스미스의 생애와 남겨진 유산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2</a:t>
            </a:fld>
            <a:endParaRPr lang="ko-KR" altLang="en-US"/>
          </a:p>
        </p:txBody>
      </p:sp>
      <p:pic>
        <p:nvPicPr>
          <p:cNvPr id="10" name="Picture 14" descr="C:\Documents and Settings\design_1\바탕 화면\PPT템플릿\building.png">
            <a:extLst>
              <a:ext uri="{FF2B5EF4-FFF2-40B4-BE49-F238E27FC236}">
                <a16:creationId xmlns:a16="http://schemas.microsoft.com/office/drawing/2014/main" xmlns="" id="{EC3178E0-D673-4EB0-A16D-1E5538118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52770" y="6046332"/>
            <a:ext cx="1002060" cy="37131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xmlns="" id="{901A3156-44ED-47E3-AC94-90B10199FB23}"/>
              </a:ext>
            </a:extLst>
          </p:cNvPr>
          <p:cNvSpPr txBox="1">
            <a:spLocks/>
          </p:cNvSpPr>
          <p:nvPr/>
        </p:nvSpPr>
        <p:spPr>
          <a:xfrm>
            <a:off x="838200" y="1716833"/>
            <a:ext cx="7992060" cy="4711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49263" algn="l">
              <a:lnSpc>
                <a:spcPct val="100000"/>
              </a:lnSpc>
              <a:spcBef>
                <a:spcPts val="1200"/>
              </a:spcBef>
              <a:buFont typeface="맑은 고딕" panose="020B0503020000020004" pitchFamily="50" charset="-127"/>
              <a:buChar char="□"/>
            </a:pPr>
            <a:r>
              <a:rPr lang="ko-KR" altLang="en-US" sz="2200" dirty="0">
                <a:ea typeface="문체부 제목 돋음체" panose="020B0609000101010101" pitchFamily="49" charset="-127"/>
              </a:rPr>
              <a:t>애덤 스미스</a:t>
            </a:r>
            <a:r>
              <a:rPr lang="en-US" altLang="ko-KR" sz="2200" dirty="0">
                <a:ea typeface="문체부 제목 돋음체" panose="020B0609000101010101" pitchFamily="49" charset="-127"/>
              </a:rPr>
              <a:t>(Adam Smith)</a:t>
            </a:r>
          </a:p>
          <a:p>
            <a:pPr marL="7389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애덤 스미스</a:t>
            </a:r>
            <a:r>
              <a:rPr lang="en-US" altLang="ko-KR" sz="2000" dirty="0">
                <a:ea typeface="바탕체" panose="02030609000101010101" pitchFamily="17" charset="-127"/>
              </a:rPr>
              <a:t>(Adam Smith, 1723</a:t>
            </a:r>
            <a:r>
              <a:rPr lang="ko-KR" altLang="en-US" sz="2000" dirty="0">
                <a:ea typeface="바탕체" panose="02030609000101010101" pitchFamily="17" charset="-127"/>
              </a:rPr>
              <a:t>년 </a:t>
            </a:r>
            <a:r>
              <a:rPr lang="en-US" altLang="ko-KR" sz="2000" dirty="0">
                <a:ea typeface="바탕체" panose="02030609000101010101" pitchFamily="17" charset="-127"/>
              </a:rPr>
              <a:t>6</a:t>
            </a:r>
            <a:r>
              <a:rPr lang="ko-KR" altLang="en-US" sz="2000" dirty="0">
                <a:ea typeface="바탕체" panose="02030609000101010101" pitchFamily="17" charset="-127"/>
              </a:rPr>
              <a:t>월 </a:t>
            </a:r>
            <a:r>
              <a:rPr lang="en-US" altLang="ko-KR" sz="2000" dirty="0">
                <a:ea typeface="바탕체" panose="02030609000101010101" pitchFamily="17" charset="-127"/>
              </a:rPr>
              <a:t>5</a:t>
            </a:r>
            <a:r>
              <a:rPr lang="ko-KR" altLang="en-US" sz="2000" dirty="0">
                <a:ea typeface="바탕체" panose="02030609000101010101" pitchFamily="17" charset="-127"/>
              </a:rPr>
              <a:t>일 </a:t>
            </a:r>
            <a:r>
              <a:rPr lang="en-US" altLang="ko-KR" sz="2000" dirty="0">
                <a:ea typeface="바탕체" panose="02030609000101010101" pitchFamily="17" charset="-127"/>
              </a:rPr>
              <a:t>~ 1790</a:t>
            </a:r>
            <a:r>
              <a:rPr lang="ko-KR" altLang="en-US" sz="2000" dirty="0">
                <a:ea typeface="바탕체" panose="02030609000101010101" pitchFamily="17" charset="-127"/>
              </a:rPr>
              <a:t>년 </a:t>
            </a:r>
            <a:r>
              <a:rPr lang="en-US" altLang="ko-KR" sz="2000" dirty="0">
                <a:ea typeface="바탕체" panose="02030609000101010101" pitchFamily="17" charset="-127"/>
              </a:rPr>
              <a:t>1</a:t>
            </a:r>
            <a:r>
              <a:rPr lang="ko-KR" altLang="en-US" sz="2000" dirty="0">
                <a:ea typeface="바탕체" panose="02030609000101010101" pitchFamily="17" charset="-127"/>
              </a:rPr>
              <a:t>월 </a:t>
            </a:r>
            <a:r>
              <a:rPr lang="en-US" altLang="ko-KR" sz="2000" dirty="0">
                <a:ea typeface="바탕체" panose="02030609000101010101" pitchFamily="17" charset="-127"/>
              </a:rPr>
              <a:t>12</a:t>
            </a:r>
            <a:r>
              <a:rPr lang="ko-KR" altLang="en-US" sz="2000" dirty="0">
                <a:ea typeface="바탕체" panose="02030609000101010101" pitchFamily="17" charset="-127"/>
              </a:rPr>
              <a:t>일</a:t>
            </a:r>
            <a:r>
              <a:rPr lang="en-US" altLang="ko-KR" sz="2000" dirty="0">
                <a:ea typeface="바탕체" panose="02030609000101010101" pitchFamily="17" charset="-127"/>
              </a:rPr>
              <a:t>)</a:t>
            </a:r>
            <a:r>
              <a:rPr lang="ko-KR" altLang="en-US" sz="2000" dirty="0">
                <a:ea typeface="바탕체" panose="02030609000101010101" pitchFamily="17" charset="-127"/>
              </a:rPr>
              <a:t>는 스코틀랜드 출신의 영국의 정치경제학자이자 윤리철학자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7389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  <a:defRPr/>
            </a:pPr>
            <a:r>
              <a:rPr lang="en-US" altLang="ko-KR" sz="2000" dirty="0">
                <a:ea typeface="바탕체" panose="02030609000101010101" pitchFamily="17" charset="-127"/>
              </a:rPr>
              <a:t>《</a:t>
            </a:r>
            <a:r>
              <a:rPr lang="ko-KR" altLang="en-US" sz="2000" dirty="0">
                <a:ea typeface="바탕체" panose="02030609000101010101" pitchFamily="17" charset="-127"/>
              </a:rPr>
              <a:t>국부론</a:t>
            </a:r>
            <a:r>
              <a:rPr lang="en-US" altLang="ko-KR" sz="2000" dirty="0">
                <a:ea typeface="바탕체" panose="02030609000101010101" pitchFamily="17" charset="-127"/>
              </a:rPr>
              <a:t>》(An Inquiry into the Nature and Causes of the Wealth of Nations)</a:t>
            </a:r>
            <a:r>
              <a:rPr lang="ko-KR" altLang="en-US" sz="2000" dirty="0">
                <a:ea typeface="바탕체" panose="02030609000101010101" pitchFamily="17" charset="-127"/>
              </a:rPr>
              <a:t>의 저자로서 고전경제학의 대표적인 이론가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7389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스미스는 일반적으로 경제학의 아버지로 여겨지며 자본주의와 자유무역에 대한 이론적 심화를 제공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algn="l">
              <a:lnSpc>
                <a:spcPct val="120000"/>
              </a:lnSpc>
              <a:spcBef>
                <a:spcPts val="1200"/>
              </a:spcBef>
            </a:pPr>
            <a:endParaRPr lang="en-US" altLang="ko-KR" dirty="0">
              <a:ea typeface="문체부 제목 돋음체" panose="020B0609000101010101" pitchFamily="49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84F50CFF-8563-B2B1-E118-C219A6D311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616" y="1492425"/>
            <a:ext cx="2517027" cy="367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13170"/>
      </p:ext>
    </p:extLst>
  </p:cSld>
  <p:clrMapOvr>
    <a:masterClrMapping/>
  </p:clrMapOvr>
  <p:transition spd="slow" advTm="35001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96" t="16042" r="4490" b="2079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1666844" y="357166"/>
            <a:ext cx="8749636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800" dirty="0">
                <a:solidFill>
                  <a:srgbClr val="00646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1. </a:t>
            </a:r>
            <a:r>
              <a:rPr lang="ko-KR" altLang="en-US" sz="2800" dirty="0">
                <a:solidFill>
                  <a:srgbClr val="00646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애덤 스미스의 생애와 남겨진 유산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3</a:t>
            </a:fld>
            <a:endParaRPr lang="ko-KR" altLang="en-US"/>
          </a:p>
        </p:txBody>
      </p:sp>
      <p:pic>
        <p:nvPicPr>
          <p:cNvPr id="10" name="Picture 14" descr="C:\Documents and Settings\design_1\바탕 화면\PPT템플릿\building.png">
            <a:extLst>
              <a:ext uri="{FF2B5EF4-FFF2-40B4-BE49-F238E27FC236}">
                <a16:creationId xmlns:a16="http://schemas.microsoft.com/office/drawing/2014/main" xmlns="" id="{EC3178E0-D673-4EB0-A16D-1E5538118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52770" y="6046332"/>
            <a:ext cx="1002060" cy="37131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xmlns="" id="{901A3156-44ED-47E3-AC94-90B10199FB23}"/>
              </a:ext>
            </a:extLst>
          </p:cNvPr>
          <p:cNvSpPr txBox="1">
            <a:spLocks/>
          </p:cNvSpPr>
          <p:nvPr/>
        </p:nvSpPr>
        <p:spPr>
          <a:xfrm>
            <a:off x="240405" y="1310099"/>
            <a:ext cx="11441521" cy="5118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49263" algn="l">
              <a:lnSpc>
                <a:spcPct val="100000"/>
              </a:lnSpc>
              <a:spcBef>
                <a:spcPts val="1200"/>
              </a:spcBef>
              <a:buFont typeface="맑은 고딕" panose="020B0503020000020004" pitchFamily="50" charset="-127"/>
              <a:buChar char="□"/>
            </a:pPr>
            <a:r>
              <a:rPr lang="ko-KR" altLang="en-US" sz="2200" dirty="0">
                <a:ea typeface="문체부 제목 돋음체" panose="020B0609000101010101" pitchFamily="49" charset="-127"/>
              </a:rPr>
              <a:t>애덤 스미스</a:t>
            </a:r>
            <a:r>
              <a:rPr lang="en-US" altLang="ko-KR" sz="2200" dirty="0">
                <a:ea typeface="문체부 제목 돋음체" panose="020B0609000101010101" pitchFamily="49" charset="-127"/>
              </a:rPr>
              <a:t>(Adam Smith)</a:t>
            </a:r>
            <a:r>
              <a:rPr lang="ko-KR" altLang="en-US" sz="2200" dirty="0">
                <a:ea typeface="문체부 제목 돋음체" panose="020B0609000101010101" pitchFamily="49" charset="-127"/>
              </a:rPr>
              <a:t>의 삶</a:t>
            </a:r>
            <a:endParaRPr lang="en-US" altLang="ko-KR" sz="2200" dirty="0">
              <a:ea typeface="문체부 제목 돋음체" panose="020B0609000101010101" pitchFamily="49" charset="-127"/>
            </a:endParaRPr>
          </a:p>
          <a:p>
            <a:pPr marL="7389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스코틀랜드 작은 항구 </a:t>
            </a:r>
            <a:r>
              <a:rPr lang="ko-KR" altLang="en-US" sz="2000" dirty="0" err="1">
                <a:ea typeface="바탕체" panose="02030609000101010101" pitchFamily="17" charset="-127"/>
              </a:rPr>
              <a:t>커크칼디</a:t>
            </a:r>
            <a:r>
              <a:rPr lang="en-US" altLang="ko-KR" sz="2000" dirty="0">
                <a:ea typeface="바탕체" panose="02030609000101010101" pitchFamily="17" charset="-127"/>
              </a:rPr>
              <a:t>(Kirkcaldy)</a:t>
            </a:r>
            <a:r>
              <a:rPr lang="ko-KR" altLang="en-US" sz="2000" dirty="0">
                <a:ea typeface="바탕체" panose="02030609000101010101" pitchFamily="17" charset="-127"/>
              </a:rPr>
              <a:t>에서 세관장</a:t>
            </a:r>
            <a:r>
              <a:rPr lang="en-US" altLang="ko-KR" sz="2000" dirty="0">
                <a:ea typeface="바탕체" panose="02030609000101010101" pitchFamily="17" charset="-127"/>
              </a:rPr>
              <a:t>(</a:t>
            </a:r>
            <a:r>
              <a:rPr lang="ko-KR" altLang="en-US" sz="2000" dirty="0">
                <a:ea typeface="바탕체" panose="02030609000101010101" pitchFamily="17" charset="-127"/>
              </a:rPr>
              <a:t>변호사</a:t>
            </a:r>
            <a:r>
              <a:rPr lang="en-US" altLang="ko-KR" sz="2000" dirty="0">
                <a:ea typeface="바탕체" panose="02030609000101010101" pitchFamily="17" charset="-127"/>
              </a:rPr>
              <a:t>)</a:t>
            </a:r>
            <a:r>
              <a:rPr lang="ko-KR" altLang="en-US" sz="2000" dirty="0">
                <a:ea typeface="바탕체" panose="02030609000101010101" pitchFamily="17" charset="-127"/>
              </a:rPr>
              <a:t>의 아들로 태어남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7389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  <a:defRPr/>
            </a:pPr>
            <a:r>
              <a:rPr lang="ko-KR" altLang="en-US" sz="2000" dirty="0" err="1">
                <a:ea typeface="바탕체" panose="02030609000101010101" pitchFamily="17" charset="-127"/>
              </a:rPr>
              <a:t>글래스고</a:t>
            </a:r>
            <a:r>
              <a:rPr lang="en-US" altLang="ko-KR" sz="2000" dirty="0">
                <a:ea typeface="바탕체" panose="02030609000101010101" pitchFamily="17" charset="-127"/>
              </a:rPr>
              <a:t>(Glasgow), </a:t>
            </a:r>
            <a:r>
              <a:rPr lang="ko-KR" altLang="en-US" sz="2000" dirty="0">
                <a:ea typeface="바탕체" panose="02030609000101010101" pitchFamily="17" charset="-127"/>
              </a:rPr>
              <a:t>옥스퍼드</a:t>
            </a:r>
            <a:r>
              <a:rPr lang="en-US" altLang="ko-KR" sz="2000" dirty="0">
                <a:ea typeface="바탕체" panose="02030609000101010101" pitchFamily="17" charset="-127"/>
              </a:rPr>
              <a:t>(Oxford) </a:t>
            </a:r>
            <a:r>
              <a:rPr lang="ko-KR" altLang="en-US" sz="2000" dirty="0">
                <a:ea typeface="바탕체" panose="02030609000101010101" pitchFamily="17" charset="-127"/>
              </a:rPr>
              <a:t>대학교</a:t>
            </a:r>
            <a:r>
              <a:rPr lang="en-US" altLang="ko-KR" sz="2000" dirty="0">
                <a:ea typeface="바탕체" panose="02030609000101010101" pitchFamily="17" charset="-127"/>
              </a:rPr>
              <a:t>, </a:t>
            </a:r>
            <a:r>
              <a:rPr lang="ko-KR" altLang="en-US" sz="2000" dirty="0">
                <a:ea typeface="바탕체" panose="02030609000101010101" pitchFamily="17" charset="-127"/>
              </a:rPr>
              <a:t>스코틀랜드 관세청</a:t>
            </a:r>
            <a:r>
              <a:rPr lang="en-US" altLang="ko-KR" sz="2000" dirty="0">
                <a:ea typeface="바탕체" panose="02030609000101010101" pitchFamily="17" charset="-127"/>
              </a:rPr>
              <a:t>(the Scottish Customs Board)</a:t>
            </a:r>
            <a:r>
              <a:rPr lang="ko-KR" altLang="en-US" sz="2000" dirty="0">
                <a:ea typeface="바탕체" panose="02030609000101010101" pitchFamily="17" charset="-127"/>
              </a:rPr>
              <a:t>과 같은 기관에서 근무</a:t>
            </a:r>
          </a:p>
          <a:p>
            <a:pPr marL="7389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시대적 배경 및 상황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11520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술로 인해 실패한 왕국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11520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하나님은 강의실과 응접실에서 쫓겨남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11520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오래된 중세 학문의 학과들은 해체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11520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심리학은 영혼의 학문이 아니라 열정의 학문이 되어 부활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11520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정치 경제는 도덕철학에서 분리되어 존경과 패권으로 </a:t>
            </a:r>
            <a:r>
              <a:rPr lang="ko-KR" altLang="en-US" sz="2000" dirty="0" err="1">
                <a:ea typeface="바탕체" panose="02030609000101010101" pitchFamily="17" charset="-127"/>
              </a:rPr>
              <a:t>나아감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8091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defRPr/>
            </a:pPr>
            <a:r>
              <a:rPr lang="ko-KR" altLang="en-US" sz="2000" dirty="0">
                <a:latin typeface="바탕체" panose="02030609000101010101" pitchFamily="17" charset="-127"/>
                <a:ea typeface="바탕체" panose="02030609000101010101" pitchFamily="17" charset="-127"/>
              </a:rPr>
              <a:t>→ 스미스는 그러한 변화의 중심에 있었음</a:t>
            </a:r>
            <a:endParaRPr lang="en-US" altLang="ko-KR" sz="20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marL="7389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스코틀랜드 계몽주의 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11520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철학자 헨리 홈</a:t>
            </a:r>
            <a:r>
              <a:rPr lang="en-US" altLang="ko-KR" sz="2000" dirty="0">
                <a:ea typeface="바탕체" panose="02030609000101010101" pitchFamily="17" charset="-127"/>
              </a:rPr>
              <a:t>(1696</a:t>
            </a:r>
            <a:r>
              <a:rPr lang="ko-KR" altLang="en-US" sz="2000" dirty="0">
                <a:ea typeface="바탕체" panose="02030609000101010101" pitchFamily="17" charset="-127"/>
              </a:rPr>
              <a:t>년생</a:t>
            </a:r>
            <a:r>
              <a:rPr lang="en-US" altLang="ko-KR" sz="2000" dirty="0">
                <a:ea typeface="바탕체" panose="02030609000101010101" pitchFamily="17" charset="-127"/>
              </a:rPr>
              <a:t>)</a:t>
            </a:r>
            <a:r>
              <a:rPr lang="ko-KR" altLang="en-US" sz="2000" dirty="0">
                <a:ea typeface="바탕체" panose="02030609000101010101" pitchFamily="17" charset="-127"/>
              </a:rPr>
              <a:t>과 데이비드 흄</a:t>
            </a:r>
            <a:r>
              <a:rPr lang="en-US" altLang="ko-KR" sz="2000" dirty="0">
                <a:ea typeface="바탕체" panose="02030609000101010101" pitchFamily="17" charset="-127"/>
              </a:rPr>
              <a:t>(1711</a:t>
            </a:r>
            <a:r>
              <a:rPr lang="ko-KR" altLang="en-US" sz="2000" dirty="0">
                <a:ea typeface="바탕체" panose="02030609000101010101" pitchFamily="17" charset="-127"/>
              </a:rPr>
              <a:t>년생</a:t>
            </a:r>
            <a:r>
              <a:rPr lang="en-US" altLang="ko-KR" sz="2000" dirty="0">
                <a:ea typeface="바탕체" panose="02030609000101010101" pitchFamily="17" charset="-127"/>
              </a:rPr>
              <a:t>)</a:t>
            </a:r>
            <a:r>
              <a:rPr lang="ko-KR" altLang="en-US" sz="2000" dirty="0">
                <a:ea typeface="바탕체" panose="02030609000101010101" pitchFamily="17" charset="-127"/>
              </a:rPr>
              <a:t>의 제자인 그는 문학평론가 휴 블레어</a:t>
            </a:r>
            <a:r>
              <a:rPr lang="en-US" altLang="ko-KR" sz="2000" dirty="0">
                <a:ea typeface="바탕체" panose="02030609000101010101" pitchFamily="17" charset="-127"/>
              </a:rPr>
              <a:t>(1718</a:t>
            </a:r>
            <a:r>
              <a:rPr lang="ko-KR" altLang="en-US" sz="2000" dirty="0">
                <a:ea typeface="바탕체" panose="02030609000101010101" pitchFamily="17" charset="-127"/>
              </a:rPr>
              <a:t>년생</a:t>
            </a:r>
            <a:r>
              <a:rPr lang="en-US" altLang="ko-KR" sz="2000" dirty="0">
                <a:ea typeface="바탕체" panose="02030609000101010101" pitchFamily="17" charset="-127"/>
              </a:rPr>
              <a:t>), </a:t>
            </a:r>
            <a:r>
              <a:rPr lang="ko-KR" altLang="en-US" sz="2000" dirty="0">
                <a:ea typeface="바탕체" panose="02030609000101010101" pitchFamily="17" charset="-127"/>
              </a:rPr>
              <a:t>역사가 윌리엄 로버트슨</a:t>
            </a:r>
            <a:r>
              <a:rPr lang="en-US" altLang="ko-KR" sz="2000" dirty="0">
                <a:ea typeface="바탕체" panose="02030609000101010101" pitchFamily="17" charset="-127"/>
              </a:rPr>
              <a:t>(1721</a:t>
            </a:r>
            <a:r>
              <a:rPr lang="ko-KR" altLang="en-US" sz="2000" dirty="0">
                <a:ea typeface="바탕체" panose="02030609000101010101" pitchFamily="17" charset="-127"/>
              </a:rPr>
              <a:t>년생</a:t>
            </a:r>
            <a:r>
              <a:rPr lang="en-US" altLang="ko-KR" sz="2000" dirty="0">
                <a:ea typeface="바탕체" panose="02030609000101010101" pitchFamily="17" charset="-127"/>
              </a:rPr>
              <a:t>), </a:t>
            </a:r>
            <a:r>
              <a:rPr lang="ko-KR" altLang="en-US" sz="2000" dirty="0">
                <a:ea typeface="바탕체" panose="02030609000101010101" pitchFamily="17" charset="-127"/>
              </a:rPr>
              <a:t>사회철학자 애덤 퍼거슨</a:t>
            </a:r>
            <a:r>
              <a:rPr lang="en-US" altLang="ko-KR" sz="2000" dirty="0">
                <a:ea typeface="바탕체" panose="02030609000101010101" pitchFamily="17" charset="-127"/>
              </a:rPr>
              <a:t>(1723</a:t>
            </a:r>
            <a:r>
              <a:rPr lang="ko-KR" altLang="en-US" sz="2000" dirty="0">
                <a:ea typeface="바탕체" panose="02030609000101010101" pitchFamily="17" charset="-127"/>
              </a:rPr>
              <a:t>년생</a:t>
            </a:r>
            <a:r>
              <a:rPr lang="en-US" altLang="ko-KR" sz="2000" dirty="0">
                <a:ea typeface="바탕체" panose="02030609000101010101" pitchFamily="17" charset="-127"/>
              </a:rPr>
              <a:t>), </a:t>
            </a:r>
            <a:r>
              <a:rPr lang="ko-KR" altLang="en-US" sz="2000" dirty="0">
                <a:ea typeface="바탕체" panose="02030609000101010101" pitchFamily="17" charset="-127"/>
              </a:rPr>
              <a:t>자연과학자 제임스 허튼</a:t>
            </a:r>
            <a:r>
              <a:rPr lang="en-US" altLang="ko-KR" sz="2000" dirty="0">
                <a:ea typeface="바탕체" panose="02030609000101010101" pitchFamily="17" charset="-127"/>
              </a:rPr>
              <a:t>(1726</a:t>
            </a:r>
            <a:r>
              <a:rPr lang="ko-KR" altLang="en-US" sz="2000" dirty="0">
                <a:ea typeface="바탕체" panose="02030609000101010101" pitchFamily="17" charset="-127"/>
              </a:rPr>
              <a:t>년생</a:t>
            </a:r>
            <a:r>
              <a:rPr lang="en-US" altLang="ko-KR" sz="2000" dirty="0">
                <a:ea typeface="바탕체" panose="02030609000101010101" pitchFamily="17" charset="-127"/>
              </a:rPr>
              <a:t>)</a:t>
            </a:r>
            <a:r>
              <a:rPr lang="ko-KR" altLang="en-US" sz="2000" dirty="0">
                <a:ea typeface="바탕체" panose="02030609000101010101" pitchFamily="17" charset="-127"/>
              </a:rPr>
              <a:t>과 조지프 블랙</a:t>
            </a:r>
            <a:r>
              <a:rPr lang="en-US" altLang="ko-KR" sz="2000" dirty="0">
                <a:ea typeface="바탕체" panose="02030609000101010101" pitchFamily="17" charset="-127"/>
              </a:rPr>
              <a:t>(1728</a:t>
            </a:r>
            <a:r>
              <a:rPr lang="ko-KR" altLang="en-US" sz="2000" dirty="0">
                <a:ea typeface="바탕체" panose="02030609000101010101" pitchFamily="17" charset="-127"/>
              </a:rPr>
              <a:t>년생</a:t>
            </a:r>
            <a:r>
              <a:rPr lang="en-US" altLang="ko-KR" sz="2000" dirty="0">
                <a:ea typeface="바탕체" panose="02030609000101010101" pitchFamily="17" charset="-127"/>
              </a:rPr>
              <a:t>)</a:t>
            </a:r>
            <a:r>
              <a:rPr lang="ko-KR" altLang="en-US" sz="2000" dirty="0">
                <a:ea typeface="바탕체" panose="02030609000101010101" pitchFamily="17" charset="-127"/>
              </a:rPr>
              <a:t>의 친구이자 동료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algn="l">
              <a:lnSpc>
                <a:spcPct val="120000"/>
              </a:lnSpc>
              <a:spcBef>
                <a:spcPts val="1200"/>
              </a:spcBef>
            </a:pPr>
            <a:endParaRPr lang="en-US" altLang="ko-KR" dirty="0">
              <a:ea typeface="문체부 제목 돋음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3891804"/>
      </p:ext>
    </p:extLst>
  </p:cSld>
  <p:clrMapOvr>
    <a:masterClrMapping/>
  </p:clrMapOvr>
  <p:transition spd="slow" advTm="35001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96" t="16042" r="4490" b="2079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1666844" y="357166"/>
            <a:ext cx="8749636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800" dirty="0">
                <a:solidFill>
                  <a:srgbClr val="00646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1. </a:t>
            </a:r>
            <a:r>
              <a:rPr lang="ko-KR" altLang="en-US" sz="2800" dirty="0">
                <a:solidFill>
                  <a:srgbClr val="00646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애덤 스미스의 생애와 남겨진 유산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4</a:t>
            </a:fld>
            <a:endParaRPr lang="ko-KR" altLang="en-US"/>
          </a:p>
        </p:txBody>
      </p:sp>
      <p:pic>
        <p:nvPicPr>
          <p:cNvPr id="10" name="Picture 14" descr="C:\Documents and Settings\design_1\바탕 화면\PPT템플릿\building.png">
            <a:extLst>
              <a:ext uri="{FF2B5EF4-FFF2-40B4-BE49-F238E27FC236}">
                <a16:creationId xmlns:a16="http://schemas.microsoft.com/office/drawing/2014/main" xmlns="" id="{EC3178E0-D673-4EB0-A16D-1E5538118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52770" y="6046332"/>
            <a:ext cx="1002060" cy="37131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xmlns="" id="{901A3156-44ED-47E3-AC94-90B10199FB23}"/>
              </a:ext>
            </a:extLst>
          </p:cNvPr>
          <p:cNvSpPr txBox="1">
            <a:spLocks/>
          </p:cNvSpPr>
          <p:nvPr/>
        </p:nvSpPr>
        <p:spPr>
          <a:xfrm>
            <a:off x="240405" y="1310099"/>
            <a:ext cx="6832199" cy="5118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49263" algn="l">
              <a:lnSpc>
                <a:spcPct val="100000"/>
              </a:lnSpc>
              <a:spcBef>
                <a:spcPts val="1200"/>
              </a:spcBef>
              <a:buFont typeface="맑은 고딕" panose="020B0503020000020004" pitchFamily="50" charset="-127"/>
              <a:buChar char="□"/>
            </a:pPr>
            <a:r>
              <a:rPr lang="ko-KR" altLang="en-US" sz="2200" dirty="0">
                <a:ea typeface="문체부 제목 돋음체" panose="020B0609000101010101" pitchFamily="49" charset="-127"/>
              </a:rPr>
              <a:t>애덤 스미스의 교육</a:t>
            </a:r>
            <a:endParaRPr lang="en-US" altLang="ko-KR" sz="2200" dirty="0">
              <a:ea typeface="문체부 제목 돋음체" panose="020B0609000101010101" pitchFamily="49" charset="-127"/>
            </a:endParaRPr>
          </a:p>
          <a:p>
            <a:pPr marL="7389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  <a:defRPr/>
            </a:pPr>
            <a:r>
              <a:rPr lang="en-US" altLang="ko-KR" sz="2000" dirty="0">
                <a:ea typeface="바탕체" panose="02030609000101010101" pitchFamily="17" charset="-127"/>
              </a:rPr>
              <a:t>7</a:t>
            </a:r>
            <a:r>
              <a:rPr lang="ko-KR" altLang="en-US" sz="2000" dirty="0">
                <a:ea typeface="바탕체" panose="02030609000101010101" pitchFamily="17" charset="-127"/>
              </a:rPr>
              <a:t>세 때부터 타운</a:t>
            </a:r>
            <a:r>
              <a:rPr lang="en-US" altLang="ko-KR" sz="2000" dirty="0">
                <a:ea typeface="바탕체" panose="02030609000101010101" pitchFamily="17" charset="-127"/>
              </a:rPr>
              <a:t>(town)</a:t>
            </a:r>
            <a:r>
              <a:rPr lang="ko-KR" altLang="en-US" sz="2000" dirty="0">
                <a:ea typeface="바탕체" panose="02030609000101010101" pitchFamily="17" charset="-127"/>
              </a:rPr>
              <a:t>에 위치한 교실이 두 개만이 있는 버그</a:t>
            </a:r>
            <a:r>
              <a:rPr lang="en-US" altLang="ko-KR" sz="2000" dirty="0">
                <a:ea typeface="바탕체" panose="02030609000101010101" pitchFamily="17" charset="-127"/>
              </a:rPr>
              <a:t>(Burgh)</a:t>
            </a:r>
            <a:r>
              <a:rPr lang="ko-KR" altLang="en-US" sz="2000" dirty="0">
                <a:ea typeface="바탕체" panose="02030609000101010101" pitchFamily="17" charset="-127"/>
              </a:rPr>
              <a:t>라는 학교</a:t>
            </a:r>
            <a:r>
              <a:rPr lang="en-US" altLang="ko-KR" sz="2000" dirty="0">
                <a:ea typeface="바탕체" panose="02030609000101010101" pitchFamily="17" charset="-127"/>
              </a:rPr>
              <a:t>(</a:t>
            </a:r>
            <a:r>
              <a:rPr lang="ko-KR" altLang="en-US" sz="2000" dirty="0">
                <a:ea typeface="바탕체" panose="02030609000101010101" pitchFamily="17" charset="-127"/>
              </a:rPr>
              <a:t>후에 </a:t>
            </a:r>
            <a:r>
              <a:rPr lang="ko-KR" altLang="en-US" sz="2000" dirty="0" err="1">
                <a:ea typeface="바탕체" panose="02030609000101010101" pitchFamily="17" charset="-127"/>
              </a:rPr>
              <a:t>커크칼디</a:t>
            </a:r>
            <a:r>
              <a:rPr lang="ko-KR" altLang="en-US" sz="2000" dirty="0">
                <a:ea typeface="바탕체" panose="02030609000101010101" pitchFamily="17" charset="-127"/>
              </a:rPr>
              <a:t> 고등학교로 됨</a:t>
            </a:r>
            <a:r>
              <a:rPr lang="en-US" altLang="ko-KR" sz="2000" dirty="0">
                <a:ea typeface="바탕체" panose="02030609000101010101" pitchFamily="17" charset="-127"/>
              </a:rPr>
              <a:t>)</a:t>
            </a:r>
            <a:r>
              <a:rPr lang="ko-KR" altLang="en-US" sz="2000" dirty="0">
                <a:ea typeface="바탕체" panose="02030609000101010101" pitchFamily="17" charset="-127"/>
              </a:rPr>
              <a:t>에 다님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7389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  <a:defRPr/>
            </a:pPr>
            <a:r>
              <a:rPr lang="ko-KR" altLang="en-US" sz="2000" dirty="0" err="1">
                <a:ea typeface="바탕체" panose="02030609000101010101" pitchFamily="17" charset="-127"/>
              </a:rPr>
              <a:t>열네</a:t>
            </a:r>
            <a:r>
              <a:rPr lang="ko-KR" altLang="en-US" sz="2000" dirty="0">
                <a:ea typeface="바탕체" panose="02030609000101010101" pitchFamily="17" charset="-127"/>
              </a:rPr>
              <a:t> 살의 나이에 </a:t>
            </a:r>
            <a:r>
              <a:rPr lang="ko-KR" altLang="en-US" sz="2000" dirty="0" err="1">
                <a:ea typeface="바탕체" panose="02030609000101010101" pitchFamily="17" charset="-127"/>
              </a:rPr>
              <a:t>글래스고</a:t>
            </a:r>
            <a:r>
              <a:rPr lang="ko-KR" altLang="en-US" sz="2000" dirty="0">
                <a:ea typeface="바탕체" panose="02030609000101010101" pitchFamily="17" charset="-127"/>
              </a:rPr>
              <a:t> 대학교</a:t>
            </a:r>
            <a:r>
              <a:rPr lang="en-US" altLang="ko-KR" sz="2000" dirty="0">
                <a:ea typeface="바탕체" panose="02030609000101010101" pitchFamily="17" charset="-127"/>
              </a:rPr>
              <a:t>(University of Glasgow)</a:t>
            </a:r>
            <a:r>
              <a:rPr lang="ko-KR" altLang="en-US" sz="2000" dirty="0">
                <a:ea typeface="바탕체" panose="02030609000101010101" pitchFamily="17" charset="-127"/>
              </a:rPr>
              <a:t>에 합격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11520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자유주의 철학자 프랜시스 </a:t>
            </a:r>
            <a:r>
              <a:rPr lang="ko-KR" altLang="en-US" sz="2000" dirty="0" err="1">
                <a:ea typeface="바탕체" panose="02030609000101010101" pitchFamily="17" charset="-127"/>
              </a:rPr>
              <a:t>허치슨</a:t>
            </a:r>
            <a:r>
              <a:rPr lang="en-US" altLang="ko-KR" sz="2000" dirty="0">
                <a:ea typeface="바탕체" panose="02030609000101010101" pitchFamily="17" charset="-127"/>
              </a:rPr>
              <a:t>(Francis Hutcheson, 1694–1746), </a:t>
            </a:r>
            <a:r>
              <a:rPr lang="ko-KR" altLang="en-US" sz="2000" dirty="0">
                <a:ea typeface="바탕체" panose="02030609000101010101" pitchFamily="17" charset="-127"/>
              </a:rPr>
              <a:t>수학자 로버트 심슨</a:t>
            </a:r>
            <a:r>
              <a:rPr lang="en-US" altLang="ko-KR" sz="2000" dirty="0">
                <a:ea typeface="바탕체" panose="02030609000101010101" pitchFamily="17" charset="-127"/>
              </a:rPr>
              <a:t>(Robert Simson, 1687–1768), </a:t>
            </a:r>
            <a:r>
              <a:rPr lang="ko-KR" altLang="en-US" sz="2000" dirty="0">
                <a:ea typeface="바탕체" panose="02030609000101010101" pitchFamily="17" charset="-127"/>
              </a:rPr>
              <a:t>자연과학자 로버트 딕 </a:t>
            </a:r>
            <a:r>
              <a:rPr lang="en-US" altLang="ko-KR" sz="2000" dirty="0">
                <a:ea typeface="바탕체" panose="02030609000101010101" pitchFamily="17" charset="-127"/>
              </a:rPr>
              <a:t>(Robert Dick, 1751 </a:t>
            </a:r>
            <a:r>
              <a:rPr lang="ko-KR" altLang="en-US" sz="2000" dirty="0">
                <a:ea typeface="바탕체" panose="02030609000101010101" pitchFamily="17" charset="-127"/>
              </a:rPr>
              <a:t>사망</a:t>
            </a:r>
            <a:r>
              <a:rPr lang="en-US" altLang="ko-KR" sz="2000" dirty="0">
                <a:ea typeface="바탕체" panose="02030609000101010101" pitchFamily="17" charset="-127"/>
              </a:rPr>
              <a:t>)</a:t>
            </a:r>
            <a:r>
              <a:rPr lang="ko-KR" altLang="en-US" sz="2000" dirty="0">
                <a:ea typeface="바탕체" panose="02030609000101010101" pitchFamily="17" charset="-127"/>
              </a:rPr>
              <a:t>을 포함한 최고의 교수들을 접함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7389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그 당시 </a:t>
            </a:r>
            <a:r>
              <a:rPr lang="ko-KR" altLang="en-US" sz="2000" dirty="0" err="1">
                <a:ea typeface="바탕체" panose="02030609000101010101" pitchFamily="17" charset="-127"/>
              </a:rPr>
              <a:t>글래스고의</a:t>
            </a:r>
            <a:r>
              <a:rPr lang="ko-KR" altLang="en-US" sz="2000" dirty="0">
                <a:ea typeface="바탕체" panose="02030609000101010101" pitchFamily="17" charset="-127"/>
              </a:rPr>
              <a:t> 상인들은 버지니아와 메릴랜드의 담배 주들을 포함한 대서양 전역의 영국 </a:t>
            </a:r>
            <a:r>
              <a:rPr lang="ko-KR" altLang="en-US" sz="2000" dirty="0" err="1">
                <a:ea typeface="바탕체" panose="02030609000101010101" pitchFamily="17" charset="-127"/>
              </a:rPr>
              <a:t>식민지들과의</a:t>
            </a:r>
            <a:r>
              <a:rPr lang="ko-KR" altLang="en-US" sz="2000" dirty="0">
                <a:ea typeface="바탕체" panose="02030609000101010101" pitchFamily="17" charset="-127"/>
              </a:rPr>
              <a:t> 무역으로 번영하기 시작</a:t>
            </a:r>
          </a:p>
          <a:p>
            <a:pPr algn="l">
              <a:lnSpc>
                <a:spcPct val="120000"/>
              </a:lnSpc>
              <a:spcBef>
                <a:spcPts val="1200"/>
              </a:spcBef>
            </a:pPr>
            <a:endParaRPr lang="en-US" altLang="ko-KR" dirty="0">
              <a:ea typeface="문체부 제목 돋음체" panose="020B0609000101010101" pitchFamily="49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93887C8A-32DF-C685-79D1-086C091475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439" y="2429441"/>
            <a:ext cx="389572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07459"/>
      </p:ext>
    </p:extLst>
  </p:cSld>
  <p:clrMapOvr>
    <a:masterClrMapping/>
  </p:clrMapOvr>
  <p:transition spd="slow" advTm="35001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96" t="16042" r="4490" b="2079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1666844" y="357166"/>
            <a:ext cx="8749636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800" dirty="0">
                <a:solidFill>
                  <a:srgbClr val="00646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1. </a:t>
            </a:r>
            <a:r>
              <a:rPr lang="ko-KR" altLang="en-US" sz="2800" dirty="0">
                <a:solidFill>
                  <a:srgbClr val="00646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애덤 스미스의 생애와 남겨진 유산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5</a:t>
            </a:fld>
            <a:endParaRPr lang="ko-KR" altLang="en-US"/>
          </a:p>
        </p:txBody>
      </p:sp>
      <p:pic>
        <p:nvPicPr>
          <p:cNvPr id="10" name="Picture 14" descr="C:\Documents and Settings\design_1\바탕 화면\PPT템플릿\building.png">
            <a:extLst>
              <a:ext uri="{FF2B5EF4-FFF2-40B4-BE49-F238E27FC236}">
                <a16:creationId xmlns:a16="http://schemas.microsoft.com/office/drawing/2014/main" xmlns="" id="{EC3178E0-D673-4EB0-A16D-1E5538118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52770" y="6046332"/>
            <a:ext cx="1002060" cy="37131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xmlns="" id="{901A3156-44ED-47E3-AC94-90B10199FB23}"/>
              </a:ext>
            </a:extLst>
          </p:cNvPr>
          <p:cNvSpPr txBox="1">
            <a:spLocks/>
          </p:cNvSpPr>
          <p:nvPr/>
        </p:nvSpPr>
        <p:spPr>
          <a:xfrm>
            <a:off x="498764" y="1757548"/>
            <a:ext cx="6573840" cy="46707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49263" algn="l">
              <a:lnSpc>
                <a:spcPct val="100000"/>
              </a:lnSpc>
              <a:spcBef>
                <a:spcPts val="1200"/>
              </a:spcBef>
              <a:buFont typeface="맑은 고딕" panose="020B0503020000020004" pitchFamily="50" charset="-127"/>
              <a:buChar char="□"/>
            </a:pPr>
            <a:r>
              <a:rPr lang="ko-KR" altLang="en-US" sz="2200" dirty="0">
                <a:ea typeface="문체부 제목 돋음체" panose="020B0609000101010101" pitchFamily="49" charset="-127"/>
              </a:rPr>
              <a:t>애덤 스미스의 교육</a:t>
            </a:r>
            <a:r>
              <a:rPr lang="en-US" altLang="ko-KR" sz="2200" dirty="0">
                <a:ea typeface="문체부 제목 돋음체" panose="020B0609000101010101" pitchFamily="49" charset="-127"/>
              </a:rPr>
              <a:t>(</a:t>
            </a:r>
            <a:r>
              <a:rPr lang="ko-KR" altLang="en-US" sz="2200" dirty="0">
                <a:ea typeface="문체부 제목 돋음체" panose="020B0609000101010101" pitchFamily="49" charset="-127"/>
              </a:rPr>
              <a:t>계속</a:t>
            </a:r>
            <a:r>
              <a:rPr lang="en-US" altLang="ko-KR" sz="2200" dirty="0">
                <a:ea typeface="문체부 제목 돋음체" panose="020B0609000101010101" pitchFamily="49" charset="-127"/>
              </a:rPr>
              <a:t>)</a:t>
            </a:r>
          </a:p>
          <a:p>
            <a:pPr marL="7389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  <a:defRPr/>
            </a:pPr>
            <a:r>
              <a:rPr lang="en-US" altLang="ko-KR" sz="2000" dirty="0">
                <a:ea typeface="바탕체" panose="02030609000101010101" pitchFamily="17" charset="-127"/>
              </a:rPr>
              <a:t>1740</a:t>
            </a:r>
            <a:r>
              <a:rPr lang="ko-KR" altLang="en-US" sz="2000" dirty="0">
                <a:ea typeface="바탕체" panose="02030609000101010101" pitchFamily="17" charset="-127"/>
              </a:rPr>
              <a:t>년 </a:t>
            </a:r>
            <a:r>
              <a:rPr lang="en-US" altLang="ko-KR" sz="2000" dirty="0">
                <a:ea typeface="바탕체" panose="02030609000101010101" pitchFamily="17" charset="-127"/>
              </a:rPr>
              <a:t>17</a:t>
            </a:r>
            <a:r>
              <a:rPr lang="ko-KR" altLang="en-US" sz="2000" dirty="0">
                <a:ea typeface="바탕체" panose="02030609000101010101" pitchFamily="17" charset="-127"/>
              </a:rPr>
              <a:t>세부터 </a:t>
            </a:r>
            <a:r>
              <a:rPr lang="ko-KR" altLang="en-US" sz="2000" dirty="0" err="1">
                <a:ea typeface="바탕체" panose="02030609000101010101" pitchFamily="17" charset="-127"/>
              </a:rPr>
              <a:t>발리올</a:t>
            </a:r>
            <a:r>
              <a:rPr lang="ko-KR" altLang="en-US" sz="2000" dirty="0">
                <a:ea typeface="바탕체" panose="02030609000101010101" pitchFamily="17" charset="-127"/>
              </a:rPr>
              <a:t> 칼리지</a:t>
            </a:r>
            <a:r>
              <a:rPr lang="en-US" altLang="ko-KR" sz="2000" dirty="0">
                <a:ea typeface="바탕체" panose="02030609000101010101" pitchFamily="17" charset="-127"/>
              </a:rPr>
              <a:t>(Balliol College), </a:t>
            </a:r>
            <a:r>
              <a:rPr lang="ko-KR" altLang="en-US" sz="2000" dirty="0" err="1">
                <a:ea typeface="바탕체" panose="02030609000101010101" pitchFamily="17" charset="-127"/>
              </a:rPr>
              <a:t>옥스포드대학</a:t>
            </a:r>
            <a:r>
              <a:rPr lang="en-US" altLang="ko-KR" sz="2000" dirty="0">
                <a:ea typeface="바탕체" panose="02030609000101010101" pitchFamily="17" charset="-127"/>
              </a:rPr>
              <a:t>(University of Oxford) </a:t>
            </a:r>
            <a:r>
              <a:rPr lang="ko-KR" altLang="en-US" sz="2000" dirty="0">
                <a:ea typeface="바탕체" panose="02030609000101010101" pitchFamily="17" charset="-127"/>
              </a:rPr>
              <a:t>수학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11520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장학금 및 장려금 수령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11520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옥스포드에서 친구를 사귄 흔적은 없고</a:t>
            </a:r>
            <a:r>
              <a:rPr lang="en-US" altLang="ko-KR" sz="2000" dirty="0">
                <a:ea typeface="바탕체" panose="02030609000101010101" pitchFamily="17" charset="-127"/>
              </a:rPr>
              <a:t>, </a:t>
            </a:r>
            <a:r>
              <a:rPr lang="ko-KR" altLang="en-US" sz="2000" dirty="0">
                <a:ea typeface="바탕체" panose="02030609000101010101" pitchFamily="17" charset="-127"/>
              </a:rPr>
              <a:t>단 한 명의 교수도 기념하지 않음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8091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defRPr/>
            </a:pPr>
            <a:r>
              <a:rPr lang="ko-KR" altLang="en-US" sz="2000" dirty="0">
                <a:latin typeface="바탕체" panose="02030609000101010101" pitchFamily="17" charset="-127"/>
                <a:ea typeface="바탕체" panose="02030609000101010101" pitchFamily="17" charset="-127"/>
              </a:rPr>
              <a:t>→ </a:t>
            </a:r>
            <a:r>
              <a:rPr lang="en-US" altLang="ko-KR" sz="2000" dirty="0">
                <a:latin typeface="바탕체" panose="02030609000101010101" pitchFamily="17" charset="-127"/>
                <a:ea typeface="바탕체" panose="02030609000101010101" pitchFamily="17" charset="-127"/>
              </a:rPr>
              <a:t>"</a:t>
            </a:r>
            <a:r>
              <a:rPr lang="ko-KR" altLang="en-US" sz="2000" dirty="0">
                <a:latin typeface="바탕체" panose="02030609000101010101" pitchFamily="17" charset="-127"/>
                <a:ea typeface="바탕체" panose="02030609000101010101" pitchFamily="17" charset="-127"/>
              </a:rPr>
              <a:t>파괴된 시스템과 시대에 뒤떨어진 편견들이 세계 곳곳에서 쫓겨난 후 안식처와 보호처를 찾는 성소</a:t>
            </a:r>
            <a:r>
              <a:rPr lang="en-US" altLang="ko-KR" sz="2000" dirty="0">
                <a:latin typeface="바탕체" panose="02030609000101010101" pitchFamily="17" charset="-127"/>
                <a:ea typeface="바탕체" panose="02030609000101010101" pitchFamily="17" charset="-127"/>
              </a:rPr>
              <a:t>"</a:t>
            </a:r>
            <a:r>
              <a:rPr lang="ko-KR" altLang="en-US" sz="2000" dirty="0">
                <a:latin typeface="바탕체" panose="02030609000101010101" pitchFamily="17" charset="-127"/>
                <a:ea typeface="바탕체" panose="02030609000101010101" pitchFamily="17" charset="-127"/>
              </a:rPr>
              <a:t>라고 혹평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algn="l">
              <a:lnSpc>
                <a:spcPct val="120000"/>
              </a:lnSpc>
              <a:spcBef>
                <a:spcPts val="1200"/>
              </a:spcBef>
            </a:pPr>
            <a:endParaRPr lang="en-US" altLang="ko-KR" dirty="0">
              <a:ea typeface="문체부 제목 돋음체" panose="020B0609000101010101" pitchFamily="49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3DDA1FF2-F938-18AE-4759-8870954237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368" y="2400114"/>
            <a:ext cx="3940577" cy="259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16010"/>
      </p:ext>
    </p:extLst>
  </p:cSld>
  <p:clrMapOvr>
    <a:masterClrMapping/>
  </p:clrMapOvr>
  <p:transition spd="slow" advTm="35001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96" t="16042" r="4490" b="2079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6</a:t>
            </a:fld>
            <a:endParaRPr lang="ko-KR" altLang="en-US"/>
          </a:p>
        </p:txBody>
      </p:sp>
      <p:pic>
        <p:nvPicPr>
          <p:cNvPr id="10" name="Picture 14" descr="C:\Documents and Settings\design_1\바탕 화면\PPT템플릿\building.png">
            <a:extLst>
              <a:ext uri="{FF2B5EF4-FFF2-40B4-BE49-F238E27FC236}">
                <a16:creationId xmlns:a16="http://schemas.microsoft.com/office/drawing/2014/main" xmlns="" id="{EC3178E0-D673-4EB0-A16D-1E5538118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52770" y="6046332"/>
            <a:ext cx="1002060" cy="37131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xmlns="" id="{901A3156-44ED-47E3-AC94-90B10199FB23}"/>
              </a:ext>
            </a:extLst>
          </p:cNvPr>
          <p:cNvSpPr txBox="1">
            <a:spLocks/>
          </p:cNvSpPr>
          <p:nvPr/>
        </p:nvSpPr>
        <p:spPr>
          <a:xfrm>
            <a:off x="511550" y="1238163"/>
            <a:ext cx="8239357" cy="5118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49263" algn="l">
              <a:lnSpc>
                <a:spcPct val="100000"/>
              </a:lnSpc>
              <a:spcBef>
                <a:spcPts val="1200"/>
              </a:spcBef>
              <a:buFont typeface="맑은 고딕" panose="020B0503020000020004" pitchFamily="50" charset="-127"/>
              <a:buChar char="□"/>
            </a:pPr>
            <a:r>
              <a:rPr lang="en-US" altLang="ko-KR" sz="2200" dirty="0">
                <a:ea typeface="문체부 제목 돋음체" panose="020B0609000101010101" pitchFamily="49" charset="-127"/>
              </a:rPr>
              <a:t>1746</a:t>
            </a:r>
            <a:r>
              <a:rPr lang="ko-KR" altLang="en-US" sz="2200" dirty="0">
                <a:ea typeface="문체부 제목 돋음체" panose="020B0609000101010101" pitchFamily="49" charset="-127"/>
              </a:rPr>
              <a:t>년 </a:t>
            </a:r>
            <a:r>
              <a:rPr lang="en-US" altLang="ko-KR" sz="2200" dirty="0">
                <a:ea typeface="문체부 제목 돋음체" panose="020B0609000101010101" pitchFamily="49" charset="-127"/>
              </a:rPr>
              <a:t>8</a:t>
            </a:r>
            <a:r>
              <a:rPr lang="ko-KR" altLang="en-US" sz="2200" dirty="0">
                <a:ea typeface="문체부 제목 돋음체" panose="020B0609000101010101" pitchFamily="49" charset="-127"/>
              </a:rPr>
              <a:t>월</a:t>
            </a:r>
            <a:r>
              <a:rPr lang="en-US" altLang="ko-KR" sz="2200" dirty="0">
                <a:ea typeface="문체부 제목 돋음체" panose="020B0609000101010101" pitchFamily="49" charset="-127"/>
              </a:rPr>
              <a:t>, </a:t>
            </a:r>
            <a:r>
              <a:rPr lang="ko-KR" altLang="en-US" sz="2200" dirty="0">
                <a:ea typeface="문체부 제목 돋음체" panose="020B0609000101010101" pitchFamily="49" charset="-127"/>
              </a:rPr>
              <a:t>스미스는 스코틀랜드로 </a:t>
            </a:r>
            <a:r>
              <a:rPr lang="ko-KR" altLang="en-US" sz="2200" dirty="0" err="1">
                <a:ea typeface="문체부 제목 돋음체" panose="020B0609000101010101" pitchFamily="49" charset="-127"/>
              </a:rPr>
              <a:t>돌아감</a:t>
            </a:r>
            <a:endParaRPr lang="en-US" altLang="ko-KR" sz="2200" dirty="0">
              <a:ea typeface="문체부 제목 돋음체" panose="020B0609000101010101" pitchFamily="49" charset="-127"/>
            </a:endParaRPr>
          </a:p>
          <a:p>
            <a:pPr marL="7389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수도</a:t>
            </a:r>
            <a:r>
              <a:rPr lang="en-US" altLang="ko-KR" sz="2000" dirty="0">
                <a:ea typeface="바탕체" panose="02030609000101010101" pitchFamily="17" charset="-127"/>
              </a:rPr>
              <a:t>(the capital)</a:t>
            </a:r>
            <a:r>
              <a:rPr lang="ko-KR" altLang="en-US" sz="2000" dirty="0">
                <a:ea typeface="바탕체" panose="02030609000101010101" pitchFamily="17" charset="-127"/>
              </a:rPr>
              <a:t>에서 수사학과 법학에 대한 강의 시작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7389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이 때 철학자 데이비드 흄과 가장 중요한 우정을 쌓음</a:t>
            </a:r>
            <a:endParaRPr lang="en-US" altLang="ko-KR" sz="2000" dirty="0">
              <a:ea typeface="문체부 제목 돋음체" panose="020B0609000101010101" pitchFamily="49" charset="-127"/>
            </a:endParaRPr>
          </a:p>
          <a:p>
            <a:pPr marL="449263" indent="-449263" algn="l">
              <a:lnSpc>
                <a:spcPct val="100000"/>
              </a:lnSpc>
              <a:spcBef>
                <a:spcPts val="1200"/>
              </a:spcBef>
              <a:buFont typeface="맑은 고딕" panose="020B0503020000020004" pitchFamily="50" charset="-127"/>
              <a:buChar char="□"/>
            </a:pPr>
            <a:r>
              <a:rPr lang="ko-KR" altLang="en-US" sz="2200" dirty="0" err="1">
                <a:ea typeface="문체부 제목 돋음체" panose="020B0609000101010101" pitchFamily="49" charset="-127"/>
              </a:rPr>
              <a:t>글래스고</a:t>
            </a:r>
            <a:r>
              <a:rPr lang="ko-KR" altLang="en-US" sz="2200" dirty="0">
                <a:ea typeface="문체부 제목 돋음체" panose="020B0609000101010101" pitchFamily="49" charset="-127"/>
              </a:rPr>
              <a:t> 대학교의에서 </a:t>
            </a:r>
            <a:r>
              <a:rPr lang="en-US" altLang="ko-KR" sz="2200" dirty="0">
                <a:ea typeface="문체부 제목 돋음체" panose="020B0609000101010101" pitchFamily="49" charset="-127"/>
              </a:rPr>
              <a:t>13</a:t>
            </a:r>
            <a:r>
              <a:rPr lang="ko-KR" altLang="en-US" sz="2200" dirty="0">
                <a:ea typeface="문체부 제목 돋음체" panose="020B0609000101010101" pitchFamily="49" charset="-127"/>
              </a:rPr>
              <a:t>년 재직</a:t>
            </a:r>
            <a:endParaRPr lang="en-US" altLang="ko-KR" sz="2200" dirty="0">
              <a:ea typeface="문체부 제목 돋음체" panose="020B0609000101010101" pitchFamily="49" charset="-127"/>
            </a:endParaRPr>
          </a:p>
          <a:p>
            <a:pPr marL="7389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  <a:defRPr/>
            </a:pPr>
            <a:r>
              <a:rPr lang="en-US" altLang="ko-KR" sz="2000" dirty="0">
                <a:ea typeface="바탕체" panose="02030609000101010101" pitchFamily="17" charset="-127"/>
              </a:rPr>
              <a:t>1750</a:t>
            </a:r>
            <a:r>
              <a:rPr lang="ko-KR" altLang="en-US" sz="2000" dirty="0">
                <a:ea typeface="바탕체" panose="02030609000101010101" pitchFamily="17" charset="-127"/>
              </a:rPr>
              <a:t>년 말</a:t>
            </a:r>
            <a:r>
              <a:rPr lang="en-US" altLang="ko-KR" sz="2000" dirty="0">
                <a:ea typeface="바탕체" panose="02030609000101010101" pitchFamily="17" charset="-127"/>
              </a:rPr>
              <a:t>, </a:t>
            </a:r>
            <a:r>
              <a:rPr lang="ko-KR" altLang="en-US" sz="2000" dirty="0" err="1">
                <a:ea typeface="바탕체" panose="02030609000101010101" pitchFamily="17" charset="-127"/>
              </a:rPr>
              <a:t>글래스고</a:t>
            </a:r>
            <a:r>
              <a:rPr lang="ko-KR" altLang="en-US" sz="2000" dirty="0">
                <a:ea typeface="바탕체" panose="02030609000101010101" pitchFamily="17" charset="-127"/>
              </a:rPr>
              <a:t> 대학교의 논리학과 수사학과 학과장</a:t>
            </a:r>
            <a:r>
              <a:rPr lang="en-US" altLang="ko-KR" sz="2000" dirty="0">
                <a:ea typeface="바탕체" panose="02030609000101010101" pitchFamily="17" charset="-127"/>
              </a:rPr>
              <a:t> </a:t>
            </a:r>
            <a:r>
              <a:rPr lang="ko-KR" altLang="en-US" sz="2000" dirty="0">
                <a:ea typeface="바탕체" panose="02030609000101010101" pitchFamily="17" charset="-127"/>
              </a:rPr>
              <a:t>당선</a:t>
            </a:r>
            <a:r>
              <a:rPr lang="en-US" altLang="ko-KR" sz="2000" dirty="0">
                <a:ea typeface="바탕체" panose="02030609000101010101" pitchFamily="17" charset="-127"/>
              </a:rPr>
              <a:t>(27</a:t>
            </a:r>
            <a:r>
              <a:rPr lang="ko-KR" altLang="en-US" sz="2000" dirty="0">
                <a:ea typeface="바탕체" panose="02030609000101010101" pitchFamily="17" charset="-127"/>
              </a:rPr>
              <a:t>세의 나이</a:t>
            </a:r>
            <a:r>
              <a:rPr lang="en-US" altLang="ko-KR" sz="2000" dirty="0">
                <a:ea typeface="바탕체" panose="02030609000101010101" pitchFamily="17" charset="-127"/>
              </a:rPr>
              <a:t>)</a:t>
            </a:r>
          </a:p>
          <a:p>
            <a:pPr marL="7389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  <a:defRPr/>
            </a:pPr>
            <a:r>
              <a:rPr lang="en-US" altLang="ko-KR" sz="2000" dirty="0">
                <a:ea typeface="바탕체" panose="02030609000101010101" pitchFamily="17" charset="-127"/>
              </a:rPr>
              <a:t>1752</a:t>
            </a:r>
            <a:r>
              <a:rPr lang="ko-KR" altLang="en-US" sz="2000" dirty="0">
                <a:ea typeface="바탕체" panose="02030609000101010101" pitchFamily="17" charset="-127"/>
              </a:rPr>
              <a:t>년에 그는 프랜시스 </a:t>
            </a:r>
            <a:r>
              <a:rPr lang="ko-KR" altLang="en-US" sz="2000" dirty="0" err="1">
                <a:ea typeface="바탕체" panose="02030609000101010101" pitchFamily="17" charset="-127"/>
              </a:rPr>
              <a:t>허치슨의</a:t>
            </a:r>
            <a:r>
              <a:rPr lang="ko-KR" altLang="en-US" sz="2000" dirty="0">
                <a:ea typeface="바탕체" panose="02030609000101010101" pitchFamily="17" charset="-127"/>
              </a:rPr>
              <a:t> 옛 도덕철학 의장으로 자리를 옮김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8091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defRPr/>
            </a:pPr>
            <a:r>
              <a:rPr lang="ko-KR" altLang="en-US" sz="2000" dirty="0">
                <a:latin typeface="바탕체" panose="02030609000101010101" pitchFamily="17" charset="-127"/>
                <a:ea typeface="바탕체" panose="02030609000101010101" pitchFamily="17" charset="-127"/>
              </a:rPr>
              <a:t>→ </a:t>
            </a:r>
            <a:r>
              <a:rPr lang="en-US" altLang="ko-KR" sz="2000" dirty="0">
                <a:latin typeface="바탕체" panose="02030609000101010101" pitchFamily="17" charset="-127"/>
                <a:ea typeface="바탕체" panose="02030609000101010101" pitchFamily="17" charset="-127"/>
              </a:rPr>
              <a:t>"</a:t>
            </a:r>
            <a:r>
              <a:rPr lang="ko-KR" altLang="en-US" sz="2000" dirty="0">
                <a:latin typeface="바탕체" panose="02030609000101010101" pitchFamily="17" charset="-127"/>
                <a:ea typeface="바탕체" panose="02030609000101010101" pitchFamily="17" charset="-127"/>
              </a:rPr>
              <a:t>지금까지 내 인생에서 가장 유용하고</a:t>
            </a:r>
            <a:r>
              <a:rPr lang="en-US" altLang="ko-KR" sz="2000" dirty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sz="2000" dirty="0">
                <a:latin typeface="바탕체" panose="02030609000101010101" pitchFamily="17" charset="-127"/>
                <a:ea typeface="바탕체" panose="02030609000101010101" pitchFamily="17" charset="-127"/>
              </a:rPr>
              <a:t>따라서 지금까지 내 인생에서 가장 행복하고 명예로운 기간</a:t>
            </a:r>
            <a:r>
              <a:rPr lang="en-US" altLang="ko-KR" sz="2000" dirty="0">
                <a:latin typeface="바탕체" panose="02030609000101010101" pitchFamily="17" charset="-127"/>
                <a:ea typeface="바탕체" panose="02030609000101010101" pitchFamily="17" charset="-127"/>
              </a:rPr>
              <a:t>"</a:t>
            </a:r>
            <a:r>
              <a:rPr lang="ko-KR" altLang="en-US" sz="2000" dirty="0">
                <a:latin typeface="바탕체" panose="02030609000101010101" pitchFamily="17" charset="-127"/>
                <a:ea typeface="바탕체" panose="02030609000101010101" pitchFamily="17" charset="-127"/>
              </a:rPr>
              <a:t>이라고 묘사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7389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윤리학 수업에서 나온 노트를 </a:t>
            </a:r>
            <a:r>
              <a:rPr lang="en-US" altLang="ko-KR" sz="2000" dirty="0">
                <a:ea typeface="바탕체" panose="02030609000101010101" pitchFamily="17" charset="-127"/>
              </a:rPr>
              <a:t>1759</a:t>
            </a:r>
            <a:r>
              <a:rPr lang="ko-KR" altLang="en-US" sz="2000" dirty="0">
                <a:ea typeface="바탕체" panose="02030609000101010101" pitchFamily="17" charset="-127"/>
              </a:rPr>
              <a:t>년 </a:t>
            </a:r>
            <a:r>
              <a:rPr lang="en-US" altLang="ko-KR" sz="2000" dirty="0">
                <a:ea typeface="바탕체" panose="02030609000101010101" pitchFamily="17" charset="-127"/>
              </a:rPr>
              <a:t>4</a:t>
            </a:r>
            <a:r>
              <a:rPr lang="ko-KR" altLang="en-US" sz="2000" dirty="0">
                <a:ea typeface="바탕체" panose="02030609000101010101" pitchFamily="17" charset="-127"/>
              </a:rPr>
              <a:t>월 런던에서 </a:t>
            </a:r>
            <a:r>
              <a:rPr lang="en-US" altLang="ko-KR" sz="2000" dirty="0">
                <a:ea typeface="바탕체" panose="02030609000101010101" pitchFamily="17" charset="-127"/>
              </a:rPr>
              <a:t>『</a:t>
            </a:r>
            <a:r>
              <a:rPr lang="ko-KR" altLang="en-US" sz="2000" dirty="0">
                <a:ea typeface="바탕체" panose="02030609000101010101" pitchFamily="17" charset="-127"/>
              </a:rPr>
              <a:t>도덕감정론</a:t>
            </a:r>
            <a:r>
              <a:rPr lang="en-US" altLang="ko-KR" sz="2000" dirty="0">
                <a:ea typeface="바탕체" panose="02030609000101010101" pitchFamily="17" charset="-127"/>
              </a:rPr>
              <a:t>(The Theory of Moral Sentiments)』</a:t>
            </a:r>
            <a:r>
              <a:rPr lang="ko-KR" altLang="en-US" sz="2000" dirty="0">
                <a:ea typeface="바탕체" panose="02030609000101010101" pitchFamily="17" charset="-127"/>
              </a:rPr>
              <a:t>저서로 출간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11520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데이비드 흄과 에드먼드 </a:t>
            </a:r>
            <a:r>
              <a:rPr lang="ko-KR" altLang="en-US" sz="2000" dirty="0" err="1">
                <a:ea typeface="바탕체" panose="02030609000101010101" pitchFamily="17" charset="-127"/>
              </a:rPr>
              <a:t>버크</a:t>
            </a:r>
            <a:r>
              <a:rPr lang="en-US" altLang="ko-KR" sz="2000" dirty="0">
                <a:ea typeface="바탕체" panose="02030609000101010101" pitchFamily="17" charset="-127"/>
              </a:rPr>
              <a:t>(Edmund Burke)</a:t>
            </a:r>
            <a:r>
              <a:rPr lang="ko-KR" altLang="en-US" sz="2000" dirty="0">
                <a:ea typeface="바탕체" panose="02030609000101010101" pitchFamily="17" charset="-127"/>
              </a:rPr>
              <a:t>가 극찬한 이 책은 일생 동안 여섯 번의 </a:t>
            </a:r>
            <a:r>
              <a:rPr lang="ko-KR" altLang="en-US" sz="2000" dirty="0" err="1">
                <a:ea typeface="바탕체" panose="02030609000101010101" pitchFamily="17" charset="-127"/>
              </a:rPr>
              <a:t>영국판본과</a:t>
            </a:r>
            <a:r>
              <a:rPr lang="ko-KR" altLang="en-US" sz="2000" dirty="0">
                <a:ea typeface="바탕체" panose="02030609000101010101" pitchFamily="17" charset="-127"/>
              </a:rPr>
              <a:t> 한번의 아일랜드 판본을 통해 프랑스어와 독일어로 번역</a:t>
            </a:r>
            <a:endParaRPr lang="en-US" altLang="ko-KR" sz="2000" dirty="0">
              <a:ea typeface="바탕체" panose="02030609000101010101" pitchFamily="17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D1DC3DD9-28DD-E367-E9AD-937E6EBAB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926" y="1795974"/>
            <a:ext cx="2428875" cy="3810000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89F99C6C-4D57-947D-F816-18774389B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44" y="357166"/>
            <a:ext cx="8749636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800" dirty="0">
                <a:solidFill>
                  <a:srgbClr val="00646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1. </a:t>
            </a:r>
            <a:r>
              <a:rPr lang="ko-KR" altLang="en-US" sz="2800" dirty="0">
                <a:solidFill>
                  <a:srgbClr val="00646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애덤 스미스의 생애와 남겨진 유산</a:t>
            </a:r>
          </a:p>
        </p:txBody>
      </p:sp>
    </p:spTree>
    <p:extLst>
      <p:ext uri="{BB962C8B-B14F-4D97-AF65-F5344CB8AC3E}">
        <p14:creationId xmlns:p14="http://schemas.microsoft.com/office/powerpoint/2010/main" val="595784255"/>
      </p:ext>
    </p:extLst>
  </p:cSld>
  <p:clrMapOvr>
    <a:masterClrMapping/>
  </p:clrMapOvr>
  <p:transition spd="slow" advTm="35001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96" t="16042" r="4490" b="2079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1666844" y="357166"/>
            <a:ext cx="8749636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2800" dirty="0">
                <a:solidFill>
                  <a:srgbClr val="00646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애덤 스미스의 생애와 남겨진 유산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7</a:t>
            </a:fld>
            <a:endParaRPr lang="ko-KR" altLang="en-US"/>
          </a:p>
        </p:txBody>
      </p:sp>
      <p:pic>
        <p:nvPicPr>
          <p:cNvPr id="10" name="Picture 14" descr="C:\Documents and Settings\design_1\바탕 화면\PPT템플릿\building.png">
            <a:extLst>
              <a:ext uri="{FF2B5EF4-FFF2-40B4-BE49-F238E27FC236}">
                <a16:creationId xmlns:a16="http://schemas.microsoft.com/office/drawing/2014/main" xmlns="" id="{EC3178E0-D673-4EB0-A16D-1E5538118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52770" y="6046332"/>
            <a:ext cx="1002060" cy="37131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xmlns="" id="{901A3156-44ED-47E3-AC94-90B10199FB23}"/>
              </a:ext>
            </a:extLst>
          </p:cNvPr>
          <p:cNvSpPr txBox="1">
            <a:spLocks/>
          </p:cNvSpPr>
          <p:nvPr/>
        </p:nvSpPr>
        <p:spPr>
          <a:xfrm>
            <a:off x="240405" y="1310099"/>
            <a:ext cx="11441521" cy="5118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49263" algn="l">
              <a:lnSpc>
                <a:spcPct val="100000"/>
              </a:lnSpc>
              <a:spcBef>
                <a:spcPts val="1200"/>
              </a:spcBef>
              <a:buFont typeface="맑은 고딕" panose="020B0503020000020004" pitchFamily="50" charset="-127"/>
              <a:buChar char="□"/>
            </a:pPr>
            <a:r>
              <a:rPr lang="ko-KR" altLang="en-US" sz="2200" dirty="0">
                <a:ea typeface="문체부 제목 돋음체" panose="020B0609000101010101" pitchFamily="49" charset="-127"/>
              </a:rPr>
              <a:t>유럽 대륙 여행</a:t>
            </a:r>
            <a:endParaRPr lang="en-US" altLang="ko-KR" sz="2200" dirty="0">
              <a:ea typeface="문체부 제목 돋음체" panose="020B0609000101010101" pitchFamily="49" charset="-127"/>
            </a:endParaRPr>
          </a:p>
          <a:p>
            <a:pPr marL="7389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도덕감정론의 성공으로 젊은 귀족인 </a:t>
            </a:r>
            <a:r>
              <a:rPr lang="ko-KR" altLang="en-US" sz="2000" dirty="0" err="1">
                <a:ea typeface="바탕체" panose="02030609000101010101" pitchFamily="17" charset="-127"/>
              </a:rPr>
              <a:t>버클루</a:t>
            </a:r>
            <a:r>
              <a:rPr lang="ko-KR" altLang="en-US" sz="2000" dirty="0">
                <a:ea typeface="바탕체" panose="02030609000101010101" pitchFamily="17" charset="-127"/>
              </a:rPr>
              <a:t> 공작</a:t>
            </a:r>
            <a:r>
              <a:rPr lang="en-US" altLang="ko-KR" sz="2000" dirty="0">
                <a:ea typeface="바탕체" panose="02030609000101010101" pitchFamily="17" charset="-127"/>
              </a:rPr>
              <a:t>(Duke of Buccleuch) </a:t>
            </a:r>
            <a:r>
              <a:rPr lang="ko-KR" altLang="en-US" sz="2000" dirty="0">
                <a:ea typeface="바탕체" panose="02030609000101010101" pitchFamily="17" charset="-127"/>
              </a:rPr>
              <a:t>헨리와 함께 유럽 대륙을 여행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7389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헨리 공작의 가족은 그 시대의 스코틀랜드인이라면 거의 거부하지 않았을 조건을 제안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11520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연봉 </a:t>
            </a:r>
            <a:r>
              <a:rPr lang="en-US" altLang="ko-KR" sz="2000" dirty="0">
                <a:ea typeface="바탕체" panose="02030609000101010101" pitchFamily="17" charset="-127"/>
              </a:rPr>
              <a:t>300</a:t>
            </a:r>
            <a:r>
              <a:rPr lang="ko-KR" altLang="en-US" sz="2000" dirty="0">
                <a:ea typeface="바탕체" panose="02030609000101010101" pitchFamily="17" charset="-127"/>
              </a:rPr>
              <a:t>파운드</a:t>
            </a:r>
            <a:r>
              <a:rPr lang="en-US" altLang="ko-KR" sz="2000" dirty="0">
                <a:ea typeface="바탕체" panose="02030609000101010101" pitchFamily="17" charset="-127"/>
              </a:rPr>
              <a:t>, </a:t>
            </a:r>
            <a:r>
              <a:rPr lang="ko-KR" altLang="en-US" sz="2000" dirty="0">
                <a:ea typeface="바탕체" panose="02030609000101010101" pitchFamily="17" charset="-127"/>
              </a:rPr>
              <a:t>여행경비</a:t>
            </a:r>
            <a:r>
              <a:rPr lang="en-US" altLang="ko-KR" sz="2000" dirty="0">
                <a:ea typeface="바탕체" panose="02030609000101010101" pitchFamily="17" charset="-127"/>
              </a:rPr>
              <a:t>, </a:t>
            </a:r>
            <a:r>
              <a:rPr lang="ko-KR" altLang="en-US" sz="2000" dirty="0">
                <a:ea typeface="바탕체" panose="02030609000101010101" pitchFamily="17" charset="-127"/>
              </a:rPr>
              <a:t>종신 연금 </a:t>
            </a:r>
            <a:r>
              <a:rPr lang="en-US" altLang="ko-KR" sz="2000" dirty="0">
                <a:ea typeface="바탕체" panose="02030609000101010101" pitchFamily="17" charset="-127"/>
              </a:rPr>
              <a:t>300</a:t>
            </a:r>
            <a:r>
              <a:rPr lang="ko-KR" altLang="en-US" sz="2000" dirty="0">
                <a:ea typeface="바탕체" panose="02030609000101010101" pitchFamily="17" charset="-127"/>
              </a:rPr>
              <a:t>파운드</a:t>
            </a:r>
            <a:r>
              <a:rPr lang="en-US" altLang="ko-KR" sz="2000" dirty="0">
                <a:ea typeface="바탕체" panose="02030609000101010101" pitchFamily="17" charset="-127"/>
              </a:rPr>
              <a:t>(</a:t>
            </a:r>
            <a:r>
              <a:rPr lang="ko-KR" altLang="en-US" sz="2000" dirty="0">
                <a:ea typeface="바탕체" panose="02030609000101010101" pitchFamily="17" charset="-127"/>
              </a:rPr>
              <a:t>현대적 가치로 환산하자면 단위에 ‘</a:t>
            </a:r>
            <a:r>
              <a:rPr lang="en-US" altLang="ko-KR" sz="2000" dirty="0">
                <a:ea typeface="바탕체" panose="02030609000101010101" pitchFamily="17" charset="-127"/>
              </a:rPr>
              <a:t>0’ </a:t>
            </a:r>
            <a:r>
              <a:rPr lang="ko-KR" altLang="en-US" sz="2000" dirty="0">
                <a:ea typeface="바탕체" panose="02030609000101010101" pitchFamily="17" charset="-127"/>
              </a:rPr>
              <a:t>두 개를 추가해야 함</a:t>
            </a:r>
            <a:r>
              <a:rPr lang="en-US" altLang="ko-KR" sz="2000" dirty="0">
                <a:ea typeface="바탕체" panose="02030609000101010101" pitchFamily="17" charset="-127"/>
              </a:rPr>
              <a:t>)</a:t>
            </a:r>
          </a:p>
          <a:p>
            <a:pPr marL="11520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스미스는 그렇게 할 필요는 없었지만 </a:t>
            </a:r>
            <a:r>
              <a:rPr lang="ko-KR" altLang="en-US" sz="2000" dirty="0" err="1">
                <a:ea typeface="바탕체" panose="02030609000101010101" pitchFamily="17" charset="-127"/>
              </a:rPr>
              <a:t>글래스고의</a:t>
            </a:r>
            <a:r>
              <a:rPr lang="ko-KR" altLang="en-US" sz="2000" dirty="0">
                <a:ea typeface="바탕체" panose="02030609000101010101" pitchFamily="17" charset="-127"/>
              </a:rPr>
              <a:t> 의장직을 사임하고 </a:t>
            </a:r>
            <a:r>
              <a:rPr lang="en-US" altLang="ko-KR" sz="2000" dirty="0">
                <a:ea typeface="바탕체" panose="02030609000101010101" pitchFamily="17" charset="-127"/>
              </a:rPr>
              <a:t>1764</a:t>
            </a:r>
            <a:r>
              <a:rPr lang="ko-KR" altLang="en-US" sz="2000" dirty="0">
                <a:ea typeface="바탕체" panose="02030609000101010101" pitchFamily="17" charset="-127"/>
              </a:rPr>
              <a:t>년 </a:t>
            </a:r>
            <a:r>
              <a:rPr lang="en-US" altLang="ko-KR" sz="2000" dirty="0">
                <a:ea typeface="바탕체" panose="02030609000101010101" pitchFamily="17" charset="-127"/>
              </a:rPr>
              <a:t>2</a:t>
            </a:r>
            <a:r>
              <a:rPr lang="ko-KR" altLang="en-US" sz="2000" dirty="0">
                <a:ea typeface="바탕체" panose="02030609000101010101" pitchFamily="17" charset="-127"/>
              </a:rPr>
              <a:t>월 </a:t>
            </a:r>
            <a:r>
              <a:rPr lang="en-US" altLang="ko-KR" sz="2000" dirty="0">
                <a:ea typeface="바탕체" panose="02030609000101010101" pitchFamily="17" charset="-127"/>
              </a:rPr>
              <a:t>17</a:t>
            </a:r>
            <a:r>
              <a:rPr lang="ko-KR" altLang="en-US" sz="2000" dirty="0">
                <a:ea typeface="바탕체" panose="02030609000101010101" pitchFamily="17" charset="-127"/>
              </a:rPr>
              <a:t>세의 공작과 함께 프랑스로 떠남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11520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툴루즈</a:t>
            </a:r>
            <a:r>
              <a:rPr lang="en-US" altLang="ko-KR" sz="2000" dirty="0">
                <a:ea typeface="바탕체" panose="02030609000101010101" pitchFamily="17" charset="-127"/>
              </a:rPr>
              <a:t>(Toulouse)</a:t>
            </a:r>
            <a:r>
              <a:rPr lang="ko-KR" altLang="en-US" sz="2000" dirty="0">
                <a:ea typeface="바탕체" panose="02030609000101010101" pitchFamily="17" charset="-127"/>
              </a:rPr>
              <a:t>에서 책 작업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11520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제네바에서 볼테르</a:t>
            </a:r>
            <a:r>
              <a:rPr lang="en-US" altLang="ko-KR" sz="2000" dirty="0">
                <a:ea typeface="바탕체" panose="02030609000101010101" pitchFamily="17" charset="-127"/>
              </a:rPr>
              <a:t>(Voltaire) </a:t>
            </a:r>
            <a:r>
              <a:rPr lang="ko-KR" altLang="en-US" sz="2000" dirty="0">
                <a:ea typeface="바탕체" panose="02030609000101010101" pitchFamily="17" charset="-127"/>
              </a:rPr>
              <a:t>만남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11520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파리에서 명사들의 모임에서 예상하지 않은 성공을 함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11520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흄의 소개로 상업</a:t>
            </a:r>
            <a:r>
              <a:rPr lang="en-US" altLang="ko-KR" sz="2000" dirty="0">
                <a:ea typeface="바탕체" panose="02030609000101010101" pitchFamily="17" charset="-127"/>
              </a:rPr>
              <a:t>, </a:t>
            </a:r>
            <a:r>
              <a:rPr lang="ko-KR" altLang="en-US" sz="2000" dirty="0">
                <a:ea typeface="바탕체" panose="02030609000101010101" pitchFamily="17" charset="-127"/>
              </a:rPr>
              <a:t>은행</a:t>
            </a:r>
            <a:r>
              <a:rPr lang="en-US" altLang="ko-KR" sz="2000" dirty="0">
                <a:ea typeface="바탕체" panose="02030609000101010101" pitchFamily="17" charset="-127"/>
              </a:rPr>
              <a:t>, </a:t>
            </a:r>
            <a:r>
              <a:rPr lang="ko-KR" altLang="en-US" sz="2000" dirty="0">
                <a:ea typeface="바탕체" panose="02030609000101010101" pitchFamily="17" charset="-127"/>
              </a:rPr>
              <a:t>공공신용</a:t>
            </a:r>
            <a:r>
              <a:rPr lang="en-US" altLang="ko-KR" sz="2000" dirty="0">
                <a:ea typeface="바탕체" panose="02030609000101010101" pitchFamily="17" charset="-127"/>
              </a:rPr>
              <a:t>, </a:t>
            </a:r>
            <a:r>
              <a:rPr lang="ko-KR" altLang="en-US" sz="2000" dirty="0">
                <a:ea typeface="바탕체" panose="02030609000101010101" pitchFamily="17" charset="-127"/>
              </a:rPr>
              <a:t>농업에 관심이 있는 여러 철학자들을 만나고 교제를 나눔</a:t>
            </a:r>
            <a:endParaRPr lang="en-US" altLang="ko-KR" dirty="0">
              <a:ea typeface="문체부 제목 돋음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1612477"/>
      </p:ext>
    </p:extLst>
  </p:cSld>
  <p:clrMapOvr>
    <a:masterClrMapping/>
  </p:clrMapOvr>
  <p:transition spd="slow" advTm="35001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96" t="16042" r="4490" b="2079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8</a:t>
            </a:fld>
            <a:endParaRPr lang="ko-KR" altLang="en-US"/>
          </a:p>
        </p:txBody>
      </p:sp>
      <p:pic>
        <p:nvPicPr>
          <p:cNvPr id="10" name="Picture 14" descr="C:\Documents and Settings\design_1\바탕 화면\PPT템플릿\building.png">
            <a:extLst>
              <a:ext uri="{FF2B5EF4-FFF2-40B4-BE49-F238E27FC236}">
                <a16:creationId xmlns:a16="http://schemas.microsoft.com/office/drawing/2014/main" xmlns="" id="{EC3178E0-D673-4EB0-A16D-1E5538118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52770" y="6046332"/>
            <a:ext cx="1002060" cy="37131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xmlns="" id="{901A3156-44ED-47E3-AC94-90B10199FB23}"/>
              </a:ext>
            </a:extLst>
          </p:cNvPr>
          <p:cNvSpPr txBox="1">
            <a:spLocks/>
          </p:cNvSpPr>
          <p:nvPr/>
        </p:nvSpPr>
        <p:spPr>
          <a:xfrm>
            <a:off x="511550" y="1238163"/>
            <a:ext cx="8239357" cy="5118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49263" algn="l">
              <a:lnSpc>
                <a:spcPct val="100000"/>
              </a:lnSpc>
              <a:spcBef>
                <a:spcPts val="1200"/>
              </a:spcBef>
              <a:buFont typeface="맑은 고딕" panose="020B0503020000020004" pitchFamily="50" charset="-127"/>
              <a:buChar char="□"/>
            </a:pPr>
            <a:r>
              <a:rPr lang="ko-KR" altLang="en-US" sz="2200" dirty="0">
                <a:ea typeface="문체부 제목 돋음체" panose="020B0609000101010101" pitchFamily="49" charset="-127"/>
              </a:rPr>
              <a:t>국부론 출간</a:t>
            </a:r>
            <a:endParaRPr lang="en-US" altLang="ko-KR" sz="2200" dirty="0">
              <a:ea typeface="문체부 제목 돋음체" panose="020B0609000101010101" pitchFamily="49" charset="-127"/>
            </a:endParaRPr>
          </a:p>
          <a:p>
            <a:pPr marL="7389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  <a:defRPr/>
            </a:pPr>
            <a:r>
              <a:rPr lang="en-US" altLang="ko-KR" sz="2000" dirty="0">
                <a:ea typeface="바탕체" panose="02030609000101010101" pitchFamily="17" charset="-127"/>
              </a:rPr>
              <a:t>1776</a:t>
            </a:r>
            <a:r>
              <a:rPr lang="ko-KR" altLang="en-US" sz="2000" dirty="0">
                <a:ea typeface="바탕체" panose="02030609000101010101" pitchFamily="17" charset="-127"/>
              </a:rPr>
              <a:t>년 </a:t>
            </a:r>
            <a:r>
              <a:rPr lang="en-US" altLang="ko-KR" sz="2000" dirty="0">
                <a:ea typeface="바탕체" panose="02030609000101010101" pitchFamily="17" charset="-127"/>
              </a:rPr>
              <a:t>3</a:t>
            </a:r>
            <a:r>
              <a:rPr lang="ko-KR" altLang="en-US" sz="2000" dirty="0">
                <a:ea typeface="바탕체" panose="02030609000101010101" pitchFamily="17" charset="-127"/>
              </a:rPr>
              <a:t>월 </a:t>
            </a:r>
            <a:r>
              <a:rPr lang="en-US" altLang="ko-KR" sz="2000" dirty="0">
                <a:ea typeface="바탕체" panose="02030609000101010101" pitchFamily="17" charset="-127"/>
              </a:rPr>
              <a:t>9</a:t>
            </a:r>
            <a:r>
              <a:rPr lang="ko-KR" altLang="en-US" sz="2000" dirty="0">
                <a:ea typeface="바탕체" panose="02030609000101010101" pitchFamily="17" charset="-127"/>
              </a:rPr>
              <a:t>일</a:t>
            </a:r>
            <a:r>
              <a:rPr lang="en-US" altLang="ko-KR" sz="2000" dirty="0">
                <a:ea typeface="바탕체" panose="02030609000101010101" pitchFamily="17" charset="-127"/>
              </a:rPr>
              <a:t>, </a:t>
            </a:r>
            <a:r>
              <a:rPr lang="ko-KR" altLang="en-US" sz="2000" dirty="0" err="1">
                <a:ea typeface="바탕체" panose="02030609000101010101" pitchFamily="17" charset="-127"/>
              </a:rPr>
              <a:t>글래스고</a:t>
            </a:r>
            <a:r>
              <a:rPr lang="ko-KR" altLang="en-US" sz="2000" dirty="0">
                <a:ea typeface="바탕체" panose="02030609000101010101" pitchFamily="17" charset="-127"/>
              </a:rPr>
              <a:t> 대학의 전 도덕철학 교수이자 법학 박사</a:t>
            </a:r>
            <a:r>
              <a:rPr lang="en-US" altLang="ko-KR" sz="2000" dirty="0">
                <a:ea typeface="바탕체" panose="02030609000101010101" pitchFamily="17" charset="-127"/>
              </a:rPr>
              <a:t>(LL.D.), </a:t>
            </a:r>
            <a:r>
              <a:rPr lang="ko-KR" altLang="en-US" sz="2000" dirty="0">
                <a:ea typeface="바탕체" panose="02030609000101010101" pitchFamily="17" charset="-127"/>
              </a:rPr>
              <a:t>왕립학회 회원</a:t>
            </a:r>
            <a:r>
              <a:rPr lang="en-US" altLang="ko-KR" sz="2000" dirty="0">
                <a:ea typeface="바탕체" panose="02030609000101010101" pitchFamily="17" charset="-127"/>
              </a:rPr>
              <a:t>(Fellow of the Royal Society)</a:t>
            </a:r>
            <a:r>
              <a:rPr lang="ko-KR" altLang="en-US" sz="2000" dirty="0">
                <a:ea typeface="바탕체" panose="02030609000101010101" pitchFamily="17" charset="-127"/>
              </a:rPr>
              <a:t>인 애덤 스미스의 </a:t>
            </a:r>
            <a:r>
              <a:rPr lang="en-US" altLang="ko-KR" sz="2000" dirty="0">
                <a:ea typeface="바탕체" panose="02030609000101010101" pitchFamily="17" charset="-127"/>
              </a:rPr>
              <a:t>'</a:t>
            </a:r>
            <a:r>
              <a:rPr lang="ko-KR" altLang="en-US" sz="2000" dirty="0">
                <a:ea typeface="바탕체" panose="02030609000101010101" pitchFamily="17" charset="-127"/>
              </a:rPr>
              <a:t>국부의 본질과 원인에 대한 탐구</a:t>
            </a:r>
            <a:r>
              <a:rPr lang="en-US" altLang="ko-KR" sz="2000" dirty="0">
                <a:ea typeface="바탕체" panose="02030609000101010101" pitchFamily="17" charset="-127"/>
              </a:rPr>
              <a:t>(An Inquiry into the Nature and Causes of the Wealth of Nations)'</a:t>
            </a:r>
            <a:r>
              <a:rPr lang="ko-KR" altLang="en-US" sz="2000" dirty="0">
                <a:ea typeface="바탕체" panose="02030609000101010101" pitchFamily="17" charset="-127"/>
              </a:rPr>
              <a:t>가 두 권 </a:t>
            </a:r>
            <a:r>
              <a:rPr lang="en-US" altLang="ko-KR" sz="2000" dirty="0">
                <a:ea typeface="바탕체" panose="02030609000101010101" pitchFamily="17" charset="-127"/>
              </a:rPr>
              <a:t>4</a:t>
            </a:r>
            <a:r>
              <a:rPr lang="ko-KR" altLang="en-US" sz="2000" dirty="0">
                <a:ea typeface="바탕체" panose="02030609000101010101" pitchFamily="17" charset="-127"/>
              </a:rPr>
              <a:t>절 판으로 런던에서 출간</a:t>
            </a:r>
            <a:endParaRPr lang="en-US" altLang="ko-KR" sz="2000" dirty="0">
              <a:ea typeface="문체부 제목 돋음체" panose="020B0609000101010101" pitchFamily="49" charset="-127"/>
            </a:endParaRPr>
          </a:p>
          <a:p>
            <a:pPr marL="7389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일부 비평가들은 책의 길이와 반복에 불만을 품거나 돈과 옥수수 거래에 대한 스미스의 견해를 문제 삼았지만</a:t>
            </a:r>
            <a:r>
              <a:rPr lang="en-US" altLang="ko-KR" sz="2000" dirty="0">
                <a:ea typeface="바탕체" panose="02030609000101010101" pitchFamily="17" charset="-127"/>
              </a:rPr>
              <a:t>, </a:t>
            </a:r>
            <a:r>
              <a:rPr lang="ko-KR" altLang="en-US" sz="2000" dirty="0">
                <a:ea typeface="바탕체" panose="02030609000101010101" pitchFamily="17" charset="-127"/>
              </a:rPr>
              <a:t>많은 사람들은 스미스가 새로운 영역을 개척했다는 것을 인정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7389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스미스는 무력</a:t>
            </a:r>
            <a:r>
              <a:rPr lang="en-US" altLang="ko-KR" sz="2000" dirty="0">
                <a:ea typeface="바탕체" panose="02030609000101010101" pitchFamily="17" charset="-127"/>
              </a:rPr>
              <a:t>, </a:t>
            </a:r>
            <a:r>
              <a:rPr lang="ko-KR" altLang="en-US" sz="2000" dirty="0">
                <a:ea typeface="바탕체" panose="02030609000101010101" pitchFamily="17" charset="-127"/>
              </a:rPr>
              <a:t>왕실의 특권</a:t>
            </a:r>
            <a:r>
              <a:rPr lang="en-US" altLang="ko-KR" sz="2000" dirty="0">
                <a:ea typeface="바탕체" panose="02030609000101010101" pitchFamily="17" charset="-127"/>
              </a:rPr>
              <a:t>, </a:t>
            </a:r>
            <a:r>
              <a:rPr lang="ko-KR" altLang="en-US" sz="2000" dirty="0">
                <a:ea typeface="바탕체" panose="02030609000101010101" pitchFamily="17" charset="-127"/>
              </a:rPr>
              <a:t>종교적 열정</a:t>
            </a:r>
            <a:r>
              <a:rPr lang="en-US" altLang="ko-KR" sz="2000" dirty="0">
                <a:ea typeface="바탕체" panose="02030609000101010101" pitchFamily="17" charset="-127"/>
              </a:rPr>
              <a:t>, </a:t>
            </a:r>
            <a:r>
              <a:rPr lang="ko-KR" altLang="en-US" sz="2000" dirty="0">
                <a:ea typeface="바탕체" panose="02030609000101010101" pitchFamily="17" charset="-127"/>
              </a:rPr>
              <a:t>지역적 관심이 아닌 모든 자유로운 남녀들의 </a:t>
            </a:r>
            <a:r>
              <a:rPr lang="en-US" altLang="ko-KR" sz="2000" dirty="0">
                <a:ea typeface="바탕체" panose="02030609000101010101" pitchFamily="17" charset="-127"/>
              </a:rPr>
              <a:t>"</a:t>
            </a:r>
            <a:r>
              <a:rPr lang="ko-KR" altLang="en-US" sz="2000" dirty="0">
                <a:ea typeface="바탕체" panose="02030609000101010101" pitchFamily="17" charset="-127"/>
              </a:rPr>
              <a:t>그들의 상태를 개선하기 위한</a:t>
            </a:r>
            <a:r>
              <a:rPr lang="en-US" altLang="ko-KR" sz="2000" dirty="0">
                <a:ea typeface="바탕체" panose="02030609000101010101" pitchFamily="17" charset="-127"/>
              </a:rPr>
              <a:t>" </a:t>
            </a:r>
            <a:r>
              <a:rPr lang="ko-KR" altLang="en-US" sz="2000" dirty="0">
                <a:ea typeface="바탕체" panose="02030609000101010101" pitchFamily="17" charset="-127"/>
              </a:rPr>
              <a:t>충동에 기초한 새로운 스타일의 정부를 위한 기반을 마련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7389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이 책은 예술과 </a:t>
            </a:r>
            <a:r>
              <a:rPr lang="ko-KR" altLang="en-US" sz="2000" dirty="0" err="1">
                <a:ea typeface="바탕체" panose="02030609000101010101" pitchFamily="17" charset="-127"/>
              </a:rPr>
              <a:t>상업뿐만</a:t>
            </a:r>
            <a:r>
              <a:rPr lang="ko-KR" altLang="en-US" sz="2000" dirty="0">
                <a:ea typeface="바탕체" panose="02030609000101010101" pitchFamily="17" charset="-127"/>
              </a:rPr>
              <a:t> 아니라 재정</a:t>
            </a:r>
            <a:r>
              <a:rPr lang="en-US" altLang="ko-KR" sz="2000" dirty="0">
                <a:ea typeface="바탕체" panose="02030609000101010101" pitchFamily="17" charset="-127"/>
              </a:rPr>
              <a:t>, </a:t>
            </a:r>
            <a:r>
              <a:rPr lang="ko-KR" altLang="en-US" sz="2000" dirty="0">
                <a:ea typeface="바탕체" panose="02030609000101010101" pitchFamily="17" charset="-127"/>
              </a:rPr>
              <a:t>정의</a:t>
            </a:r>
            <a:r>
              <a:rPr lang="en-US" altLang="ko-KR" sz="2000" dirty="0">
                <a:ea typeface="바탕체" panose="02030609000101010101" pitchFamily="17" charset="-127"/>
              </a:rPr>
              <a:t>, </a:t>
            </a:r>
            <a:r>
              <a:rPr lang="ko-KR" altLang="en-US" sz="2000" dirty="0">
                <a:ea typeface="바탕체" panose="02030609000101010101" pitchFamily="17" charset="-127"/>
              </a:rPr>
              <a:t>경찰</a:t>
            </a:r>
            <a:r>
              <a:rPr lang="en-US" altLang="ko-KR" sz="2000" dirty="0">
                <a:ea typeface="바탕체" panose="02030609000101010101" pitchFamily="17" charset="-127"/>
              </a:rPr>
              <a:t>(</a:t>
            </a:r>
            <a:r>
              <a:rPr lang="ko-KR" altLang="en-US" sz="2000" dirty="0">
                <a:ea typeface="바탕체" panose="02030609000101010101" pitchFamily="17" charset="-127"/>
              </a:rPr>
              <a:t>공공 정책</a:t>
            </a:r>
            <a:r>
              <a:rPr lang="en-US" altLang="ko-KR" sz="2000" dirty="0">
                <a:ea typeface="바탕체" panose="02030609000101010101" pitchFamily="17" charset="-127"/>
              </a:rPr>
              <a:t>), ‘</a:t>
            </a:r>
            <a:r>
              <a:rPr lang="ko-KR" altLang="en-US" sz="2000" dirty="0">
                <a:ea typeface="바탕체" panose="02030609000101010101" pitchFamily="17" charset="-127"/>
              </a:rPr>
              <a:t>군대의 경제’</a:t>
            </a:r>
            <a:r>
              <a:rPr lang="en-US" altLang="ko-KR" sz="2000" dirty="0">
                <a:ea typeface="바탕체" panose="02030609000101010101" pitchFamily="17" charset="-127"/>
              </a:rPr>
              <a:t>, </a:t>
            </a:r>
            <a:r>
              <a:rPr lang="ko-KR" altLang="en-US" sz="2000" dirty="0">
                <a:ea typeface="바탕체" panose="02030609000101010101" pitchFamily="17" charset="-127"/>
              </a:rPr>
              <a:t>공교육에 관한 ‘사회의 완전한 분석’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7389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스미스의 생애 동안 다섯 번의 런던 판을 거쳤으며</a:t>
            </a:r>
            <a:r>
              <a:rPr lang="en-US" altLang="ko-KR" sz="2000" dirty="0">
                <a:ea typeface="바탕체" panose="02030609000101010101" pitchFamily="17" charset="-127"/>
              </a:rPr>
              <a:t>, </a:t>
            </a:r>
            <a:r>
              <a:rPr lang="ko-KR" altLang="en-US" sz="2000" dirty="0">
                <a:ea typeface="바탕체" panose="02030609000101010101" pitchFamily="17" charset="-127"/>
              </a:rPr>
              <a:t>더블린</a:t>
            </a:r>
            <a:r>
              <a:rPr lang="en-US" altLang="ko-KR" sz="2000" dirty="0">
                <a:ea typeface="바탕체" panose="02030609000101010101" pitchFamily="17" charset="-127"/>
              </a:rPr>
              <a:t>(Dublin)</a:t>
            </a:r>
            <a:r>
              <a:rPr lang="ko-KR" altLang="en-US" sz="2000" dirty="0">
                <a:ea typeface="바탕체" panose="02030609000101010101" pitchFamily="17" charset="-127"/>
              </a:rPr>
              <a:t>과 필라델피아</a:t>
            </a:r>
            <a:r>
              <a:rPr lang="en-US" altLang="ko-KR" sz="2000" dirty="0">
                <a:ea typeface="바탕체" panose="02030609000101010101" pitchFamily="17" charset="-127"/>
              </a:rPr>
              <a:t>(Philadelphia)</a:t>
            </a:r>
            <a:r>
              <a:rPr lang="ko-KR" altLang="en-US" sz="2000" dirty="0">
                <a:ea typeface="바탕체" panose="02030609000101010101" pitchFamily="17" charset="-127"/>
              </a:rPr>
              <a:t>에서도 출판됨</a:t>
            </a:r>
            <a:r>
              <a:rPr lang="en-US" altLang="ko-KR" sz="2000" dirty="0">
                <a:ea typeface="바탕체" panose="02030609000101010101" pitchFamily="17" charset="-127"/>
              </a:rPr>
              <a:t>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5104ACBB-5C29-4CA6-273A-6DD65623B1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250" y="1947088"/>
            <a:ext cx="2323824" cy="3484454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B4F4EE61-5F08-FE72-130C-B8ECFB525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44" y="357166"/>
            <a:ext cx="8749636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800" dirty="0">
                <a:solidFill>
                  <a:srgbClr val="00646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1. </a:t>
            </a:r>
            <a:r>
              <a:rPr lang="ko-KR" altLang="en-US" sz="2800" dirty="0">
                <a:solidFill>
                  <a:srgbClr val="00646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애덤 스미스의 생애와 남겨진 유산</a:t>
            </a:r>
          </a:p>
        </p:txBody>
      </p:sp>
    </p:spTree>
    <p:extLst>
      <p:ext uri="{BB962C8B-B14F-4D97-AF65-F5344CB8AC3E}">
        <p14:creationId xmlns:p14="http://schemas.microsoft.com/office/powerpoint/2010/main" val="2226961846"/>
      </p:ext>
    </p:extLst>
  </p:cSld>
  <p:clrMapOvr>
    <a:masterClrMapping/>
  </p:clrMapOvr>
  <p:transition spd="slow" advTm="35001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96" t="16042" r="4490" b="2079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9</a:t>
            </a:fld>
            <a:endParaRPr lang="ko-KR" altLang="en-US"/>
          </a:p>
        </p:txBody>
      </p:sp>
      <p:pic>
        <p:nvPicPr>
          <p:cNvPr id="10" name="Picture 14" descr="C:\Documents and Settings\design_1\바탕 화면\PPT템플릿\building.png">
            <a:extLst>
              <a:ext uri="{FF2B5EF4-FFF2-40B4-BE49-F238E27FC236}">
                <a16:creationId xmlns:a16="http://schemas.microsoft.com/office/drawing/2014/main" xmlns="" id="{EC3178E0-D673-4EB0-A16D-1E5538118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52770" y="6046332"/>
            <a:ext cx="1002060" cy="37131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xmlns="" id="{901A3156-44ED-47E3-AC94-90B10199FB23}"/>
              </a:ext>
            </a:extLst>
          </p:cNvPr>
          <p:cNvSpPr txBox="1">
            <a:spLocks/>
          </p:cNvSpPr>
          <p:nvPr/>
        </p:nvSpPr>
        <p:spPr>
          <a:xfrm>
            <a:off x="511550" y="1238163"/>
            <a:ext cx="8239357" cy="5118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49263" algn="l">
              <a:lnSpc>
                <a:spcPct val="100000"/>
              </a:lnSpc>
              <a:spcBef>
                <a:spcPts val="1200"/>
              </a:spcBef>
              <a:buFont typeface="맑은 고딕" panose="020B0503020000020004" pitchFamily="50" charset="-127"/>
              <a:buChar char="□"/>
            </a:pPr>
            <a:r>
              <a:rPr lang="ko-KR" altLang="en-US" sz="2200" dirty="0">
                <a:ea typeface="문체부 제목 돋음체" panose="020B0609000101010101" pitchFamily="49" charset="-127"/>
              </a:rPr>
              <a:t>전기 작가들의 주요 평가</a:t>
            </a:r>
            <a:endParaRPr lang="en-US" altLang="ko-KR" sz="2200" dirty="0">
              <a:ea typeface="문체부 제목 돋음체" panose="020B0609000101010101" pitchFamily="49" charset="-127"/>
            </a:endParaRPr>
          </a:p>
          <a:p>
            <a:pPr marL="7389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  <a:defRPr/>
            </a:pPr>
            <a:r>
              <a:rPr lang="ko-KR" altLang="en-US" sz="2000" dirty="0" err="1">
                <a:ea typeface="바탕체" panose="02030609000101010101" pitchFamily="17" charset="-127"/>
              </a:rPr>
              <a:t>듀갈드</a:t>
            </a:r>
            <a:r>
              <a:rPr lang="ko-KR" altLang="en-US" sz="2000" dirty="0">
                <a:ea typeface="바탕체" panose="02030609000101010101" pitchFamily="17" charset="-127"/>
              </a:rPr>
              <a:t> 스튜어트</a:t>
            </a:r>
            <a:r>
              <a:rPr lang="en-US" altLang="ko-KR" sz="2000" dirty="0">
                <a:ea typeface="바탕체" panose="02030609000101010101" pitchFamily="17" charset="-127"/>
              </a:rPr>
              <a:t>(</a:t>
            </a:r>
            <a:r>
              <a:rPr lang="en-US" altLang="ko-KR" sz="2000" dirty="0" err="1">
                <a:ea typeface="바탕체" panose="02030609000101010101" pitchFamily="17" charset="-127"/>
              </a:rPr>
              <a:t>Dugald</a:t>
            </a:r>
            <a:r>
              <a:rPr lang="en-US" altLang="ko-KR" sz="2000" dirty="0">
                <a:ea typeface="바탕체" panose="02030609000101010101" pitchFamily="17" charset="-127"/>
              </a:rPr>
              <a:t> Stewart)</a:t>
            </a:r>
          </a:p>
          <a:p>
            <a:pPr marL="11520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스미스는 프랑스로 여행을 떠나기 훨씬 전인 </a:t>
            </a:r>
            <a:r>
              <a:rPr lang="en-US" altLang="ko-KR" sz="2000" dirty="0">
                <a:ea typeface="바탕체" panose="02030609000101010101" pitchFamily="17" charset="-127"/>
              </a:rPr>
              <a:t>1751</a:t>
            </a:r>
            <a:r>
              <a:rPr lang="ko-KR" altLang="en-US" sz="2000" dirty="0">
                <a:ea typeface="바탕체" panose="02030609000101010101" pitchFamily="17" charset="-127"/>
              </a:rPr>
              <a:t>년에 자신이 정치경제학의 </a:t>
            </a:r>
            <a:r>
              <a:rPr lang="en-US" altLang="ko-KR" sz="2000" dirty="0">
                <a:ea typeface="바탕체" panose="02030609000101010101" pitchFamily="17" charset="-127"/>
              </a:rPr>
              <a:t>"</a:t>
            </a:r>
            <a:r>
              <a:rPr lang="ko-KR" altLang="en-US" sz="2000" dirty="0">
                <a:ea typeface="바탕체" panose="02030609000101010101" pitchFamily="17" charset="-127"/>
              </a:rPr>
              <a:t>주요 원칙</a:t>
            </a:r>
            <a:r>
              <a:rPr lang="en-US" altLang="ko-KR" sz="2000" dirty="0">
                <a:ea typeface="바탕체" panose="02030609000101010101" pitchFamily="17" charset="-127"/>
              </a:rPr>
              <a:t>"</a:t>
            </a:r>
            <a:r>
              <a:rPr lang="ko-KR" altLang="en-US" sz="2000" dirty="0">
                <a:ea typeface="바탕체" panose="02030609000101010101" pitchFamily="17" charset="-127"/>
              </a:rPr>
              <a:t>을 가지고 있다고 주장했고 종교와 같은 것들을 멀리한다고 평가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7389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리처드 </a:t>
            </a:r>
            <a:r>
              <a:rPr lang="ko-KR" altLang="en-US" sz="2000" dirty="0" err="1">
                <a:ea typeface="바탕체" panose="02030609000101010101" pitchFamily="17" charset="-127"/>
              </a:rPr>
              <a:t>코브든</a:t>
            </a:r>
            <a:r>
              <a:rPr lang="en-US" altLang="ko-KR" sz="2000" dirty="0">
                <a:ea typeface="바탕체" panose="02030609000101010101" pitchFamily="17" charset="-127"/>
              </a:rPr>
              <a:t>(Richard Cobden)</a:t>
            </a:r>
          </a:p>
          <a:p>
            <a:pPr marL="11520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스미스는 도덕감정론과 국부론 사이에서 정신 과정의 일부 변화를 겪었음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11520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헨리 버클</a:t>
            </a:r>
            <a:r>
              <a:rPr lang="en-US" altLang="ko-KR" sz="2000" dirty="0">
                <a:ea typeface="바탕체" panose="02030609000101010101" pitchFamily="17" charset="-127"/>
              </a:rPr>
              <a:t>(Henry Buckle)</a:t>
            </a:r>
          </a:p>
          <a:p>
            <a:pPr marL="11520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스미스가 사회철학의 기초로서 동료로 느끼는 감정</a:t>
            </a:r>
            <a:r>
              <a:rPr lang="en-US" altLang="ko-KR" sz="2000" dirty="0">
                <a:ea typeface="바탕체" panose="02030609000101010101" pitchFamily="17" charset="-127"/>
              </a:rPr>
              <a:t>(fellow-feeling)</a:t>
            </a:r>
            <a:r>
              <a:rPr lang="ko-KR" altLang="en-US" sz="2000" dirty="0">
                <a:ea typeface="바탕체" panose="02030609000101010101" pitchFamily="17" charset="-127"/>
              </a:rPr>
              <a:t>을 자기이익</a:t>
            </a:r>
            <a:r>
              <a:rPr lang="en-US" altLang="ko-KR" sz="2000" dirty="0">
                <a:ea typeface="바탕체" panose="02030609000101010101" pitchFamily="17" charset="-127"/>
              </a:rPr>
              <a:t>(self-interest)</a:t>
            </a:r>
            <a:r>
              <a:rPr lang="ko-KR" altLang="en-US" sz="2000" dirty="0">
                <a:ea typeface="바탕체" panose="02030609000101010101" pitchFamily="17" charset="-127"/>
              </a:rPr>
              <a:t>으로 대체했다는 평가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7389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Tx/>
              <a:buChar char="-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월터 </a:t>
            </a:r>
            <a:r>
              <a:rPr lang="ko-KR" altLang="en-US" sz="2000" dirty="0" err="1">
                <a:ea typeface="바탕체" panose="02030609000101010101" pitchFamily="17" charset="-127"/>
              </a:rPr>
              <a:t>베이지핫</a:t>
            </a:r>
            <a:r>
              <a:rPr lang="en-US" altLang="ko-KR" sz="2000" dirty="0">
                <a:ea typeface="바탕체" panose="02030609000101010101" pitchFamily="17" charset="-127"/>
              </a:rPr>
              <a:t>(Bagehot)</a:t>
            </a:r>
          </a:p>
          <a:p>
            <a:pPr marL="11520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ko-KR" altLang="en-US" sz="2000" dirty="0">
                <a:ea typeface="바탕체" panose="02030609000101010101" pitchFamily="17" charset="-127"/>
              </a:rPr>
              <a:t>특별한 능력을 가지지 않고 태어난 각각의 사람들이 어떻게 많고 위대한 능력을 달성했는지를 보여주고 싶었다</a:t>
            </a:r>
            <a:r>
              <a:rPr lang="en-US" altLang="ko-KR" sz="2000" dirty="0">
                <a:ea typeface="바탕체" panose="02030609000101010101" pitchFamily="17" charset="-127"/>
              </a:rPr>
              <a:t>. </a:t>
            </a:r>
            <a:r>
              <a:rPr lang="ko-KR" altLang="en-US" sz="2000" dirty="0">
                <a:ea typeface="바탕체" panose="02030609000101010101" pitchFamily="17" charset="-127"/>
              </a:rPr>
              <a:t>그는 인류나 개인이 어떻게 현재의  모습</a:t>
            </a:r>
            <a:r>
              <a:rPr lang="en-US" altLang="ko-KR" sz="2000" dirty="0">
                <a:ea typeface="바탕체" panose="02030609000101010101" pitchFamily="17" charset="-127"/>
              </a:rPr>
              <a:t>(what he is)</a:t>
            </a:r>
            <a:r>
              <a:rPr lang="ko-KR" altLang="en-US" sz="2000" dirty="0">
                <a:ea typeface="바탕체" panose="02030609000101010101" pitchFamily="17" charset="-127"/>
              </a:rPr>
              <a:t>이 되었는지에 관한 질문에 대답</a:t>
            </a:r>
            <a:endParaRPr lang="en-US" altLang="ko-KR" sz="2000" dirty="0">
              <a:ea typeface="바탕체" panose="02030609000101010101" pitchFamily="17" charset="-127"/>
            </a:endParaRPr>
          </a:p>
          <a:p>
            <a:pPr marL="1152000" indent="-342900" algn="l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/>
            </a:pPr>
            <a:endParaRPr lang="en-US" altLang="ko-KR" sz="2000" dirty="0">
              <a:ea typeface="바탕체" panose="02030609000101010101" pitchFamily="17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5104ACBB-5C29-4CA6-273A-6DD65623B1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250" y="1947088"/>
            <a:ext cx="2323824" cy="3484454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B4F4EE61-5F08-FE72-130C-B8ECFB525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44" y="357166"/>
            <a:ext cx="8749636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800" dirty="0">
                <a:solidFill>
                  <a:srgbClr val="00646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1. </a:t>
            </a:r>
            <a:r>
              <a:rPr lang="ko-KR" altLang="en-US" sz="2800" dirty="0">
                <a:solidFill>
                  <a:srgbClr val="00646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애덤 스미스의 생애와 남겨진 유산</a:t>
            </a:r>
          </a:p>
        </p:txBody>
      </p:sp>
    </p:spTree>
    <p:extLst>
      <p:ext uri="{BB962C8B-B14F-4D97-AF65-F5344CB8AC3E}">
        <p14:creationId xmlns:p14="http://schemas.microsoft.com/office/powerpoint/2010/main" val="690859875"/>
      </p:ext>
    </p:extLst>
  </p:cSld>
  <p:clrMapOvr>
    <a:masterClrMapping/>
  </p:clrMapOvr>
  <p:transition spd="slow" advTm="35001">
    <p:cover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6896</TotalTime>
  <Words>2402</Words>
  <Application>Microsoft Office PowerPoint</Application>
  <PresentationFormat>와이드스크린</PresentationFormat>
  <Paragraphs>192</Paragraphs>
  <Slides>17</Slides>
  <Notes>17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31" baseType="lpstr">
      <vt:lpstr>Arial Unicode MS</vt:lpstr>
      <vt:lpstr>SabonLTStd-Roman</vt:lpstr>
      <vt:lpstr>굴림</vt:lpstr>
      <vt:lpstr>맑은 고딕</vt:lpstr>
      <vt:lpstr>문체부 제목 돋음체</vt:lpstr>
      <vt:lpstr>바탕체</vt:lpstr>
      <vt:lpstr>함초롬바탕</vt:lpstr>
      <vt:lpstr>휴먼고딕</vt:lpstr>
      <vt:lpstr>휴먼명조</vt:lpstr>
      <vt:lpstr>Arial</vt:lpstr>
      <vt:lpstr>Segoe Print</vt:lpstr>
      <vt:lpstr>Times New Roman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Youngshin Kim</dc:creator>
  <cp:lastModifiedBy>CFE12</cp:lastModifiedBy>
  <cp:revision>394</cp:revision>
  <cp:lastPrinted>2023-04-28T00:12:20Z</cp:lastPrinted>
  <dcterms:created xsi:type="dcterms:W3CDTF">2017-10-01T04:19:39Z</dcterms:created>
  <dcterms:modified xsi:type="dcterms:W3CDTF">2023-04-28T00:37:38Z</dcterms:modified>
</cp:coreProperties>
</file>