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4" r:id="rId3"/>
    <p:sldId id="325" r:id="rId4"/>
    <p:sldId id="326" r:id="rId5"/>
    <p:sldId id="327" r:id="rId6"/>
    <p:sldId id="328" r:id="rId7"/>
    <p:sldId id="291" r:id="rId8"/>
    <p:sldId id="320" r:id="rId9"/>
    <p:sldId id="322" r:id="rId10"/>
    <p:sldId id="323" r:id="rId11"/>
    <p:sldId id="339" r:id="rId12"/>
    <p:sldId id="340" r:id="rId13"/>
    <p:sldId id="324" r:id="rId14"/>
    <p:sldId id="329" r:id="rId15"/>
    <p:sldId id="330" r:id="rId16"/>
    <p:sldId id="331" r:id="rId17"/>
    <p:sldId id="332" r:id="rId18"/>
    <p:sldId id="333" r:id="rId19"/>
    <p:sldId id="334" r:id="rId20"/>
    <p:sldId id="341" r:id="rId21"/>
    <p:sldId id="335" r:id="rId22"/>
    <p:sldId id="336" r:id="rId23"/>
    <p:sldId id="342" r:id="rId24"/>
    <p:sldId id="343" r:id="rId25"/>
    <p:sldId id="345" r:id="rId26"/>
    <p:sldId id="34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2A2EA-8F34-42FE-905F-D5E3904CD6D3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6C18A-9FF7-4A8D-AC42-20991FD53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33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678F2-6030-4926-8B3F-586613428233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FE746-CFA6-4EAD-9EFC-8DB1F4F673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3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49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45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456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12C02F7C-668D-4628-8F85-3E3EDD98F7C3}"/>
              </a:ext>
            </a:extLst>
          </p:cNvPr>
          <p:cNvSpPr/>
          <p:nvPr userDrawn="1"/>
        </p:nvSpPr>
        <p:spPr>
          <a:xfrm rot="10800000">
            <a:off x="0" y="5"/>
            <a:ext cx="998086" cy="737793"/>
          </a:xfrm>
          <a:prstGeom prst="rect">
            <a:avLst/>
          </a:prstGeom>
          <a:solidFill>
            <a:srgbClr val="C3092B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7822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36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/>
              <a:ea typeface="나눔고딕"/>
              <a:cs typeface="+mn-cs"/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720E86A-E966-4083-8F6F-56246C6A5C0F}"/>
              </a:ext>
            </a:extLst>
          </p:cNvPr>
          <p:cNvCxnSpPr>
            <a:cxnSpLocks/>
          </p:cNvCxnSpPr>
          <p:nvPr userDrawn="1"/>
        </p:nvCxnSpPr>
        <p:spPr>
          <a:xfrm flipH="1">
            <a:off x="3" y="6394279"/>
            <a:ext cx="9143999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8814BB1-CD3F-483B-AF59-6535B99A6096}"/>
              </a:ext>
            </a:extLst>
          </p:cNvPr>
          <p:cNvSpPr/>
          <p:nvPr userDrawn="1"/>
        </p:nvSpPr>
        <p:spPr>
          <a:xfrm>
            <a:off x="6312534" y="6507906"/>
            <a:ext cx="2552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7822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홍우형 </a:t>
            </a:r>
            <a:r>
              <a:rPr lang="en-US" altLang="ko-KR" sz="1000" dirty="0">
                <a:effectLst/>
              </a:rPr>
              <a:t>&lt;whhong@hansung.ac.kr&gt; </a:t>
            </a:r>
            <a:r>
              <a:rPr kumimoji="0" lang="en-US" altLang="ko-KR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|  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FF09966-1B36-403D-BFA3-A850A1573530}"/>
              </a:ext>
            </a:extLst>
          </p:cNvPr>
          <p:cNvSpPr/>
          <p:nvPr userDrawn="1"/>
        </p:nvSpPr>
        <p:spPr>
          <a:xfrm>
            <a:off x="8527986" y="6519258"/>
            <a:ext cx="337541" cy="232882"/>
          </a:xfrm>
          <a:prstGeom prst="rect">
            <a:avLst/>
          </a:prstGeom>
        </p:spPr>
        <p:txBody>
          <a:bodyPr wrap="square" lIns="78230" tIns="39115" rIns="78230" bIns="39115">
            <a:spAutoFit/>
          </a:bodyPr>
          <a:lstStyle/>
          <a:p>
            <a:pPr marL="0" marR="0" lvl="0" indent="0" algn="r" defTabSz="7822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1B835-C8C7-43F8-9A40-E6B116444874}" type="slidenum">
              <a: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algn="r" defTabSz="7822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9C6B47B9-6C2A-498F-ABCE-6B3CD2D02DD5}"/>
              </a:ext>
            </a:extLst>
          </p:cNvPr>
          <p:cNvCxnSpPr>
            <a:cxnSpLocks/>
          </p:cNvCxnSpPr>
          <p:nvPr userDrawn="1"/>
        </p:nvCxnSpPr>
        <p:spPr>
          <a:xfrm>
            <a:off x="-447" y="720291"/>
            <a:ext cx="3443411" cy="0"/>
          </a:xfrm>
          <a:prstGeom prst="line">
            <a:avLst/>
          </a:prstGeom>
          <a:noFill/>
          <a:ln w="38100" cap="flat" cmpd="sng" algn="ctr">
            <a:solidFill>
              <a:srgbClr val="FFAB19"/>
            </a:solidFill>
            <a:prstDash val="solid"/>
          </a:ln>
          <a:effectLst/>
        </p:spPr>
      </p:cxnSp>
      <p:sp>
        <p:nvSpPr>
          <p:cNvPr id="21" name="제목 1">
            <a:extLst>
              <a:ext uri="{FF2B5EF4-FFF2-40B4-BE49-F238E27FC236}">
                <a16:creationId xmlns:a16="http://schemas.microsoft.com/office/drawing/2014/main" id="{F6ACDE42-7E36-47EF-AFC2-5AA453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434" y="103093"/>
            <a:ext cx="5978371" cy="637898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z="2400" dirty="0"/>
              <a:t>목차</a:t>
            </a:r>
            <a:endParaRPr lang="ko-KR" altLang="en-US" dirty="0"/>
          </a:p>
        </p:txBody>
      </p:sp>
      <p:sp>
        <p:nvSpPr>
          <p:cNvPr id="22" name="내용 개체 틀 2">
            <a:extLst>
              <a:ext uri="{FF2B5EF4-FFF2-40B4-BE49-F238E27FC236}">
                <a16:creationId xmlns:a16="http://schemas.microsoft.com/office/drawing/2014/main" id="{4DA5E50E-6CC1-408F-BC60-76ACA2C5062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9" y="1236260"/>
            <a:ext cx="7850384" cy="4764922"/>
          </a:xfrm>
        </p:spPr>
        <p:txBody>
          <a:bodyPr>
            <a:normAutofit/>
          </a:bodyPr>
          <a:lstStyle>
            <a:lvl1pPr marL="514350" indent="-514350">
              <a:lnSpc>
                <a:spcPct val="200000"/>
              </a:lnSpc>
              <a:buFont typeface="+mj-lt"/>
              <a:buAutoNum type="romanUcPeriod"/>
              <a:defRPr/>
            </a:lvl1pPr>
          </a:lstStyle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altLang="ko-KR" sz="1800" b="1" dirty="0">
                <a:latin typeface="+mj-lt"/>
              </a:rPr>
              <a:t>1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altLang="ko-KR" sz="1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2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altLang="ko-KR" sz="1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3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altLang="ko-KR" sz="1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4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altLang="ko-KR" sz="1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470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12C02F7C-668D-4628-8F85-3E3EDD98F7C3}"/>
              </a:ext>
            </a:extLst>
          </p:cNvPr>
          <p:cNvSpPr/>
          <p:nvPr userDrawn="1"/>
        </p:nvSpPr>
        <p:spPr>
          <a:xfrm rot="10800000">
            <a:off x="0" y="5"/>
            <a:ext cx="998086" cy="737793"/>
          </a:xfrm>
          <a:prstGeom prst="rect">
            <a:avLst/>
          </a:prstGeom>
          <a:solidFill>
            <a:srgbClr val="C3092B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7822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36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/>
              <a:ea typeface="나눔고딕"/>
              <a:cs typeface="+mn-cs"/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B720E86A-E966-4083-8F6F-56246C6A5C0F}"/>
              </a:ext>
            </a:extLst>
          </p:cNvPr>
          <p:cNvCxnSpPr>
            <a:cxnSpLocks/>
          </p:cNvCxnSpPr>
          <p:nvPr userDrawn="1"/>
        </p:nvCxnSpPr>
        <p:spPr>
          <a:xfrm flipH="1">
            <a:off x="3" y="6555417"/>
            <a:ext cx="9143999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9C6B47B9-6C2A-498F-ABCE-6B3CD2D02DD5}"/>
              </a:ext>
            </a:extLst>
          </p:cNvPr>
          <p:cNvCxnSpPr>
            <a:cxnSpLocks/>
          </p:cNvCxnSpPr>
          <p:nvPr userDrawn="1"/>
        </p:nvCxnSpPr>
        <p:spPr>
          <a:xfrm>
            <a:off x="-447" y="737383"/>
            <a:ext cx="3443411" cy="0"/>
          </a:xfrm>
          <a:prstGeom prst="line">
            <a:avLst/>
          </a:prstGeom>
          <a:noFill/>
          <a:ln w="38100" cap="flat" cmpd="sng" algn="ctr">
            <a:solidFill>
              <a:srgbClr val="FFAB19"/>
            </a:solidFill>
            <a:prstDash val="solid"/>
          </a:ln>
          <a:effectLst/>
        </p:spPr>
      </p:cxnSp>
      <p:sp>
        <p:nvSpPr>
          <p:cNvPr id="33" name="제목 32">
            <a:extLst>
              <a:ext uri="{FF2B5EF4-FFF2-40B4-BE49-F238E27FC236}">
                <a16:creationId xmlns:a16="http://schemas.microsoft.com/office/drawing/2014/main" id="{3989A60D-09E8-4A20-B2F7-7D3E85F8C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434" y="103093"/>
            <a:ext cx="5978371" cy="637898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B719A7-98AC-4E9F-B10D-12ACAA87BD8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9" y="1391248"/>
            <a:ext cx="7850384" cy="5021757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CDF6D20-248F-4CB3-85EA-D195A12A48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0098" y="870939"/>
            <a:ext cx="7106806" cy="484055"/>
          </a:xfrm>
        </p:spPr>
        <p:txBody>
          <a:bodyPr/>
          <a:lstStyle>
            <a:lvl2pPr marL="342892" marR="0" indent="0" algn="l" defTabSz="685783" rtl="0" eaLnBrk="1" fontAlgn="auto" latin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2pPr>
          </a:lstStyle>
          <a:p>
            <a:pPr marL="514337" marR="0" lvl="1" indent="-171446" algn="l" defTabSz="685783" rtl="0" eaLnBrk="1" fontAlgn="auto" latin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F6BE36A-17E8-4ACC-9A60-E74B5C0196B8}"/>
              </a:ext>
            </a:extLst>
          </p:cNvPr>
          <p:cNvSpPr/>
          <p:nvPr userDrawn="1"/>
        </p:nvSpPr>
        <p:spPr>
          <a:xfrm>
            <a:off x="6372356" y="6595278"/>
            <a:ext cx="2552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7822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홍우형 </a:t>
            </a:r>
            <a:r>
              <a:rPr lang="en-US" altLang="ko-KR" sz="1000" dirty="0">
                <a:effectLst/>
              </a:rPr>
              <a:t>&lt;whhong@hansung.ac.kr&gt; </a:t>
            </a:r>
            <a:r>
              <a:rPr kumimoji="0" lang="en-US" altLang="ko-KR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|  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BBB77EA-9C22-442B-B061-E91479F202D2}"/>
              </a:ext>
            </a:extLst>
          </p:cNvPr>
          <p:cNvSpPr/>
          <p:nvPr userDrawn="1"/>
        </p:nvSpPr>
        <p:spPr>
          <a:xfrm>
            <a:off x="8570716" y="6606630"/>
            <a:ext cx="337541" cy="232882"/>
          </a:xfrm>
          <a:prstGeom prst="rect">
            <a:avLst/>
          </a:prstGeom>
        </p:spPr>
        <p:txBody>
          <a:bodyPr wrap="square" lIns="78230" tIns="39115" rIns="78230" bIns="39115">
            <a:spAutoFit/>
          </a:bodyPr>
          <a:lstStyle/>
          <a:p>
            <a:pPr marL="0" marR="0" lvl="0" indent="0" algn="r" defTabSz="7822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1B835-C8C7-43F8-9A40-E6B116444874}" type="slidenum">
              <a: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algn="r" defTabSz="7822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351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84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39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8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62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60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3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80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30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441FE-09E5-4FC4-9286-B830CF26E43A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ABCD8-5C6A-4509-A3D2-EFF0EA5513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34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18111030-1C43-4E99-A38A-2F6E8CD7C265}"/>
              </a:ext>
            </a:extLst>
          </p:cNvPr>
          <p:cNvCxnSpPr>
            <a:cxnSpLocks/>
          </p:cNvCxnSpPr>
          <p:nvPr/>
        </p:nvCxnSpPr>
        <p:spPr>
          <a:xfrm>
            <a:off x="0" y="4112428"/>
            <a:ext cx="9144000" cy="0"/>
          </a:xfrm>
          <a:prstGeom prst="line">
            <a:avLst/>
          </a:prstGeom>
          <a:noFill/>
          <a:ln w="762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5E23BE7-6E97-4816-BEC5-9664BA61265D}"/>
              </a:ext>
            </a:extLst>
          </p:cNvPr>
          <p:cNvSpPr/>
          <p:nvPr/>
        </p:nvSpPr>
        <p:spPr>
          <a:xfrm>
            <a:off x="1789234" y="2684719"/>
            <a:ext cx="7247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82273" latinLnBrk="0">
              <a:lnSpc>
                <a:spcPct val="150000"/>
              </a:lnSpc>
            </a:pPr>
            <a:r>
              <a:rPr lang="ko-KR" altLang="en-US" sz="2400" b="1" kern="0" dirty="0">
                <a:solidFill>
                  <a:srgbClr val="C00000"/>
                </a:solidFill>
                <a:latin typeface="+mj-ea"/>
                <a:ea typeface="+mj-ea"/>
              </a:rPr>
              <a:t>변호사가 소송결과에 미치는 영향에 대한 실증분석</a:t>
            </a:r>
            <a:r>
              <a:rPr lang="en-US" altLang="ko-KR" sz="2400" b="1" kern="0" dirty="0">
                <a:solidFill>
                  <a:srgbClr val="C00000"/>
                </a:solidFill>
                <a:latin typeface="+mj-ea"/>
                <a:ea typeface="+mj-ea"/>
              </a:rPr>
              <a:t>: </a:t>
            </a:r>
            <a:r>
              <a:rPr lang="ko-KR" altLang="en-US" sz="2400" b="1" kern="0" dirty="0">
                <a:solidFill>
                  <a:srgbClr val="C00000"/>
                </a:solidFill>
                <a:latin typeface="+mj-ea"/>
                <a:ea typeface="+mj-ea"/>
              </a:rPr>
              <a:t>대법원 </a:t>
            </a:r>
            <a:r>
              <a:rPr lang="ko-KR" altLang="en-US" sz="2400" b="1" kern="0" dirty="0" err="1">
                <a:solidFill>
                  <a:srgbClr val="C00000"/>
                </a:solidFill>
                <a:latin typeface="+mj-ea"/>
                <a:ea typeface="+mj-ea"/>
              </a:rPr>
              <a:t>조세소송을</a:t>
            </a:r>
            <a:r>
              <a:rPr lang="ko-KR" altLang="en-US" sz="2400" b="1" kern="0" dirty="0">
                <a:solidFill>
                  <a:srgbClr val="C00000"/>
                </a:solidFill>
                <a:latin typeface="+mj-ea"/>
                <a:ea typeface="+mj-ea"/>
              </a:rPr>
              <a:t> 중심으로</a:t>
            </a:r>
            <a:endParaRPr lang="en-US" altLang="ko-KR" sz="2400" b="1" kern="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8864F780-AA62-47F2-9873-40FF3BE578C7}"/>
              </a:ext>
            </a:extLst>
          </p:cNvPr>
          <p:cNvCxnSpPr>
            <a:cxnSpLocks/>
          </p:cNvCxnSpPr>
          <p:nvPr/>
        </p:nvCxnSpPr>
        <p:spPr>
          <a:xfrm flipV="1">
            <a:off x="7624813" y="4551182"/>
            <a:ext cx="6434" cy="1787"/>
          </a:xfrm>
          <a:prstGeom prst="line">
            <a:avLst/>
          </a:prstGeom>
          <a:noFill/>
          <a:ln w="28575" cap="flat" cmpd="sng" algn="ctr">
            <a:solidFill>
              <a:srgbClr val="FF873C"/>
            </a:solidFill>
            <a:prstDash val="solid"/>
          </a:ln>
          <a:effectLst/>
        </p:spPr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E590F6B8-2CE2-41ED-9DC9-7E4D20F10D0D}"/>
              </a:ext>
            </a:extLst>
          </p:cNvPr>
          <p:cNvSpPr/>
          <p:nvPr/>
        </p:nvSpPr>
        <p:spPr>
          <a:xfrm>
            <a:off x="0" y="2716999"/>
            <a:ext cx="1682152" cy="1424007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782273" latinLnBrk="0"/>
            <a:endParaRPr lang="ko-KR" altLang="en-US" sz="1575" kern="0" dirty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8AD9C067-3F90-4F52-A0FC-F65B7E7F0BC7}"/>
              </a:ext>
            </a:extLst>
          </p:cNvPr>
          <p:cNvCxnSpPr>
            <a:cxnSpLocks/>
          </p:cNvCxnSpPr>
          <p:nvPr/>
        </p:nvCxnSpPr>
        <p:spPr>
          <a:xfrm flipH="1">
            <a:off x="2120482" y="2607461"/>
            <a:ext cx="410771" cy="410771"/>
          </a:xfrm>
          <a:prstGeom prst="line">
            <a:avLst/>
          </a:prstGeom>
          <a:noFill/>
          <a:ln w="57150" cap="flat" cmpd="sng" algn="ctr">
            <a:solidFill>
              <a:srgbClr val="FFFFFF">
                <a:alpha val="29020"/>
              </a:srgbClr>
            </a:solidFill>
            <a:prstDash val="solid"/>
          </a:ln>
          <a:effectLst/>
        </p:spPr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D417250E-7838-41A2-A773-E9F90025D81B}"/>
              </a:ext>
            </a:extLst>
          </p:cNvPr>
          <p:cNvCxnSpPr>
            <a:cxnSpLocks/>
          </p:cNvCxnSpPr>
          <p:nvPr/>
        </p:nvCxnSpPr>
        <p:spPr>
          <a:xfrm flipH="1">
            <a:off x="2220843" y="2607461"/>
            <a:ext cx="410771" cy="410771"/>
          </a:xfrm>
          <a:prstGeom prst="line">
            <a:avLst/>
          </a:prstGeom>
          <a:noFill/>
          <a:ln w="57150" cap="flat" cmpd="sng" algn="ctr">
            <a:solidFill>
              <a:srgbClr val="FFFFFF">
                <a:alpha val="29020"/>
              </a:srgbClr>
            </a:solidFill>
            <a:prstDash val="soli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AC36C6B9-1E65-4F29-93CC-359BE60CFB35}"/>
              </a:ext>
            </a:extLst>
          </p:cNvPr>
          <p:cNvSpPr/>
          <p:nvPr/>
        </p:nvSpPr>
        <p:spPr>
          <a:xfrm>
            <a:off x="422623" y="2607460"/>
            <a:ext cx="385874" cy="383387"/>
          </a:xfrm>
          <a:prstGeom prst="rect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algn="ctr" defTabSz="782273" latinLnBrk="0"/>
            <a:endParaRPr lang="ko-KR" altLang="en-US" sz="1575" kern="0" dirty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2C9C0E71-F2B2-4537-A113-D791D1877FEF}"/>
              </a:ext>
            </a:extLst>
          </p:cNvPr>
          <p:cNvSpPr/>
          <p:nvPr/>
        </p:nvSpPr>
        <p:spPr>
          <a:xfrm>
            <a:off x="121390" y="2415765"/>
            <a:ext cx="496124" cy="492926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 defTabSz="782273" latinLnBrk="0"/>
            <a:endParaRPr lang="ko-KR" altLang="en-US" sz="1575" kern="0" dirty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부제목 4">
            <a:extLst>
              <a:ext uri="{FF2B5EF4-FFF2-40B4-BE49-F238E27FC236}">
                <a16:creationId xmlns:a16="http://schemas.microsoft.com/office/drawing/2014/main" id="{FEA5B2EE-7486-4D91-896C-1A8D733E9CDB}"/>
              </a:ext>
            </a:extLst>
          </p:cNvPr>
          <p:cNvSpPr txBox="1">
            <a:spLocks/>
          </p:cNvSpPr>
          <p:nvPr/>
        </p:nvSpPr>
        <p:spPr>
          <a:xfrm>
            <a:off x="7691979" y="6363383"/>
            <a:ext cx="2577736" cy="4685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rgbClr val="005BAA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748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/>
              <a:t>자료설명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 대법원 </a:t>
            </a:r>
            <a:r>
              <a:rPr lang="ko-KR" altLang="en-US" sz="1800" dirty="0" err="1">
                <a:latin typeface="+mn-ea"/>
              </a:rPr>
              <a:t>조세소송</a:t>
            </a:r>
            <a:r>
              <a:rPr lang="ko-KR" altLang="en-US" sz="1800" dirty="0">
                <a:latin typeface="+mn-ea"/>
              </a:rPr>
              <a:t> 판례의 연도별 분포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박근혜 </a:t>
            </a:r>
            <a:r>
              <a:rPr lang="ko-KR" altLang="en-US" sz="1400" dirty="0" err="1">
                <a:latin typeface="+mn-ea"/>
              </a:rPr>
              <a:t>정부시기에</a:t>
            </a:r>
            <a:r>
              <a:rPr lang="ko-KR" altLang="en-US" sz="1400" dirty="0">
                <a:latin typeface="+mn-ea"/>
              </a:rPr>
              <a:t> 발생한 상고심 비중이 가장 높게 나타남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>
                <a:latin typeface="+mn-ea"/>
              </a:rPr>
              <a:t>765</a:t>
            </a:r>
            <a:r>
              <a:rPr lang="ko-KR" altLang="en-US" sz="1400" dirty="0">
                <a:latin typeface="+mn-ea"/>
              </a:rPr>
              <a:t>개 전체 </a:t>
            </a:r>
            <a:r>
              <a:rPr lang="ko-KR" altLang="en-US" sz="1400" dirty="0" err="1">
                <a:latin typeface="+mn-ea"/>
              </a:rPr>
              <a:t>공보판례의</a:t>
            </a:r>
            <a:r>
              <a:rPr lang="ko-KR" altLang="en-US" sz="1400" dirty="0">
                <a:latin typeface="+mn-ea"/>
              </a:rPr>
              <a:t> 연도별 분포에서도 박근혜 정부 당시 발생한 상고심이 </a:t>
            </a:r>
            <a:r>
              <a:rPr lang="en-US" altLang="ko-KR" sz="1400" dirty="0">
                <a:latin typeface="+mn-ea"/>
              </a:rPr>
              <a:t>385</a:t>
            </a:r>
            <a:r>
              <a:rPr lang="ko-KR" altLang="en-US" sz="1400" dirty="0">
                <a:latin typeface="+mn-ea"/>
              </a:rPr>
              <a:t>개로 전체 상고심의 </a:t>
            </a:r>
            <a:r>
              <a:rPr lang="en-US" altLang="ko-KR" sz="1400" dirty="0">
                <a:latin typeface="+mn-ea"/>
              </a:rPr>
              <a:t>50% </a:t>
            </a:r>
            <a:r>
              <a:rPr lang="ko-KR" altLang="en-US" sz="1400" dirty="0">
                <a:latin typeface="+mn-ea"/>
              </a:rPr>
              <a:t>이상을 차지</a:t>
            </a: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/>
              <a:t>연도별 분포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02.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89836216" descr="EMB0000308436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14" y="3247939"/>
            <a:ext cx="6166500" cy="253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51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/>
              <a:t>자료설명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법률대리인 정보 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총 </a:t>
            </a:r>
            <a:r>
              <a:rPr lang="en-US" altLang="ko-KR" sz="1400" dirty="0">
                <a:latin typeface="+mn-ea"/>
              </a:rPr>
              <a:t>77</a:t>
            </a:r>
            <a:r>
              <a:rPr lang="ko-KR" altLang="en-US" sz="1400" dirty="0">
                <a:latin typeface="+mn-ea"/>
              </a:rPr>
              <a:t>개 로펌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개인변호사 포함</a:t>
            </a:r>
            <a:r>
              <a:rPr lang="en-US" altLang="ko-KR" sz="1400" dirty="0">
                <a:latin typeface="+mn-ea"/>
              </a:rPr>
              <a:t>), 640</a:t>
            </a:r>
            <a:r>
              <a:rPr lang="ko-KR" altLang="en-US" sz="1400" dirty="0">
                <a:latin typeface="+mn-ea"/>
              </a:rPr>
              <a:t>명 변호인의 정보를 횡단면자료화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사법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변호사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시험 </a:t>
            </a:r>
            <a:r>
              <a:rPr lang="ko-KR" altLang="en-US" sz="1400" dirty="0" err="1">
                <a:latin typeface="+mn-ea"/>
              </a:rPr>
              <a:t>합격연도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 err="1">
                <a:latin typeface="+mn-ea"/>
              </a:rPr>
              <a:t>전관직책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해외 정규 학위 유학 여부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국내학력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해외대학연수</a:t>
            </a:r>
            <a:r>
              <a:rPr lang="en-US" altLang="ko-KR" sz="1400" dirty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및 </a:t>
            </a:r>
            <a:r>
              <a:rPr lang="ko-KR" altLang="en-US" sz="1400" dirty="0" err="1">
                <a:latin typeface="+mn-ea"/>
              </a:rPr>
              <a:t>방문학위</a:t>
            </a:r>
            <a:r>
              <a:rPr lang="en-US" altLang="ko-KR" sz="1400" dirty="0">
                <a:latin typeface="+mn-ea"/>
              </a:rPr>
              <a:t>, LLM, JD)</a:t>
            </a:r>
            <a:r>
              <a:rPr lang="ko-KR" altLang="en-US" sz="1400" dirty="0">
                <a:latin typeface="+mn-ea"/>
              </a:rPr>
              <a:t> 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 err="1">
                <a:latin typeface="+mn-ea"/>
              </a:rPr>
              <a:t>로펌순위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한경비즈니스 발표 연간 </a:t>
            </a:r>
            <a:r>
              <a:rPr lang="en-US" altLang="ko-KR" sz="1400" dirty="0">
                <a:latin typeface="+mn-ea"/>
              </a:rPr>
              <a:t>‘</a:t>
            </a:r>
            <a:r>
              <a:rPr lang="ko-KR" altLang="en-US" sz="1400" dirty="0" err="1">
                <a:latin typeface="+mn-ea"/>
              </a:rPr>
              <a:t>베스트로펌</a:t>
            </a:r>
            <a:r>
              <a:rPr lang="en-US" altLang="ko-KR" sz="1400" dirty="0">
                <a:latin typeface="+mn-ea"/>
              </a:rPr>
              <a:t>’</a:t>
            </a:r>
            <a:r>
              <a:rPr lang="ko-KR" altLang="en-US" sz="1400" dirty="0">
                <a:latin typeface="+mn-ea"/>
              </a:rPr>
              <a:t> 순위 차용</a:t>
            </a:r>
            <a:r>
              <a:rPr lang="en-US" altLang="ko-KR" sz="1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>
                <a:latin typeface="+mn-ea"/>
              </a:rPr>
              <a:t> </a:t>
            </a:r>
            <a:r>
              <a:rPr lang="ko-KR" altLang="en-US" sz="1800" dirty="0">
                <a:latin typeface="+mn-ea"/>
              </a:rPr>
              <a:t>재판부 정보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재판장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주심판사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대법관들의 이력</a:t>
            </a:r>
            <a:r>
              <a:rPr lang="en-US" altLang="ko-KR" sz="1400" dirty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및 판결 성향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대법관의 </a:t>
            </a:r>
            <a:r>
              <a:rPr lang="ko-KR" altLang="en-US" sz="1400" dirty="0" err="1">
                <a:latin typeface="+mn-ea"/>
              </a:rPr>
              <a:t>판결성향은</a:t>
            </a:r>
            <a:r>
              <a:rPr lang="ko-KR" altLang="en-US" sz="1400" dirty="0">
                <a:latin typeface="+mn-ea"/>
              </a:rPr>
              <a:t> 서울대 언론정부학부 </a:t>
            </a:r>
            <a:r>
              <a:rPr lang="ko-KR" altLang="en-US" sz="1400" dirty="0" err="1">
                <a:latin typeface="+mn-ea"/>
              </a:rPr>
              <a:t>한규섭</a:t>
            </a:r>
            <a:r>
              <a:rPr lang="ko-KR" altLang="en-US" sz="1400" dirty="0">
                <a:latin typeface="+mn-ea"/>
              </a:rPr>
              <a:t> 교수가 잠재변수모형을 활용하여 </a:t>
            </a:r>
            <a:r>
              <a:rPr lang="en-US" altLang="ko-KR" sz="1400" dirty="0">
                <a:latin typeface="+mn-ea"/>
              </a:rPr>
              <a:t>2000</a:t>
            </a:r>
            <a:r>
              <a:rPr lang="ko-KR" altLang="en-US" sz="1400" dirty="0">
                <a:latin typeface="+mn-ea"/>
              </a:rPr>
              <a:t>년 이후 총 </a:t>
            </a:r>
            <a:r>
              <a:rPr lang="en-US" altLang="ko-KR" sz="1400" dirty="0">
                <a:latin typeface="+mn-ea"/>
              </a:rPr>
              <a:t>236</a:t>
            </a:r>
            <a:r>
              <a:rPr lang="ko-KR" altLang="en-US" sz="1400" dirty="0">
                <a:latin typeface="+mn-ea"/>
              </a:rPr>
              <a:t>개 대법원 전원합의체 판결을 토대로 분석한 대법관들의 판결 성향추정결과를 차용</a:t>
            </a:r>
            <a:endParaRPr lang="en-US" altLang="ko-KR" sz="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8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8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3) </a:t>
            </a:r>
            <a:r>
              <a:rPr lang="ko-KR" altLang="en-US" sz="2000" b="1" dirty="0" err="1"/>
              <a:t>주요정보</a:t>
            </a:r>
            <a:r>
              <a:rPr lang="ko-KR" altLang="en-US" sz="2000" b="1" dirty="0"/>
              <a:t> 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02.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70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/>
              <a:t>자료설명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사건정보</a:t>
            </a:r>
            <a:endParaRPr lang="en-US" altLang="ko-KR" sz="18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세목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원고</a:t>
            </a:r>
            <a:r>
              <a:rPr lang="en-US" altLang="ko-KR" sz="1400" dirty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및 피고 정보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고등법원 </a:t>
            </a:r>
            <a:r>
              <a:rPr lang="ko-KR" altLang="en-US" sz="1400" dirty="0" err="1">
                <a:latin typeface="+mn-ea"/>
              </a:rPr>
              <a:t>판결연도와</a:t>
            </a:r>
            <a:r>
              <a:rPr lang="ko-KR" altLang="en-US" sz="1400" dirty="0">
                <a:latin typeface="+mn-ea"/>
              </a:rPr>
              <a:t> 대법원 </a:t>
            </a:r>
            <a:r>
              <a:rPr lang="ko-KR" altLang="en-US" sz="1400" dirty="0" err="1">
                <a:latin typeface="+mn-ea"/>
              </a:rPr>
              <a:t>판결연도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상고 주체 및 </a:t>
            </a:r>
            <a:r>
              <a:rPr lang="ko-KR" altLang="en-US" sz="1400" dirty="0" err="1">
                <a:latin typeface="+mn-ea"/>
              </a:rPr>
              <a:t>맞상고</a:t>
            </a:r>
            <a:r>
              <a:rPr lang="ko-KR" altLang="en-US" sz="1400" dirty="0">
                <a:latin typeface="+mn-ea"/>
              </a:rPr>
              <a:t> 여부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판결문 페이지 수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종국 결과 </a:t>
            </a:r>
            <a:endParaRPr lang="en-US" altLang="ko-KR" sz="14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8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8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3) </a:t>
            </a:r>
            <a:r>
              <a:rPr lang="ko-KR" altLang="en-US" sz="2000" b="1" dirty="0" err="1"/>
              <a:t>주요정보</a:t>
            </a:r>
            <a:r>
              <a:rPr lang="ko-KR" altLang="en-US" sz="2000" b="1" dirty="0"/>
              <a:t> 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02.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64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모형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 소송의 결과가 승소</a:t>
            </a:r>
            <a:r>
              <a:rPr lang="en-US" altLang="ko-KR" sz="1800" dirty="0">
                <a:latin typeface="+mn-ea"/>
              </a:rPr>
              <a:t>, </a:t>
            </a:r>
            <a:r>
              <a:rPr lang="ko-KR" altLang="en-US" sz="1800" dirty="0">
                <a:latin typeface="+mn-ea"/>
              </a:rPr>
              <a:t>패소 두 가지로 나뉘는 이진</a:t>
            </a:r>
            <a:r>
              <a:rPr lang="en-US" altLang="ko-KR" sz="1800" dirty="0">
                <a:latin typeface="+mn-ea"/>
              </a:rPr>
              <a:t>(Binary) </a:t>
            </a:r>
            <a:r>
              <a:rPr lang="ko-KR" altLang="en-US" sz="1800" dirty="0">
                <a:latin typeface="+mn-ea"/>
              </a:rPr>
              <a:t>변수이므로  로짓회귀모형을 채택</a:t>
            </a:r>
            <a:endParaRPr lang="en-US" altLang="ko-KR" sz="18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400" dirty="0">
                <a:latin typeface="+mn-ea"/>
              </a:rPr>
              <a:t>Taxpayer: </a:t>
            </a:r>
            <a:r>
              <a:rPr lang="ko-KR" altLang="en-US" sz="1400" dirty="0">
                <a:latin typeface="+mn-ea"/>
              </a:rPr>
              <a:t>납세자 법률대리인 변수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circleNumDbPlain"/>
            </a:pPr>
            <a:r>
              <a:rPr lang="en-US" altLang="ko-KR" sz="1400" dirty="0">
                <a:latin typeface="+mn-ea"/>
              </a:rPr>
              <a:t>State: </a:t>
            </a:r>
            <a:r>
              <a:rPr lang="ko-KR" altLang="en-US" sz="1400" dirty="0">
                <a:latin typeface="+mn-ea"/>
              </a:rPr>
              <a:t>국가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과세관청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법률대리인 변수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circleNumDbPlain"/>
            </a:pPr>
            <a:r>
              <a:rPr lang="en-US" altLang="ko-KR" sz="1400" dirty="0">
                <a:latin typeface="+mn-ea"/>
              </a:rPr>
              <a:t>Judge: </a:t>
            </a:r>
            <a:r>
              <a:rPr lang="ko-KR" altLang="en-US" sz="1400" dirty="0">
                <a:latin typeface="+mn-ea"/>
              </a:rPr>
              <a:t>재판부 변수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circleNumDbPlain"/>
            </a:pPr>
            <a:r>
              <a:rPr lang="en-US" altLang="ko-KR" sz="1400" dirty="0">
                <a:latin typeface="+mn-ea"/>
              </a:rPr>
              <a:t>Case: </a:t>
            </a:r>
            <a:r>
              <a:rPr lang="ko-KR" altLang="en-US" sz="1400" dirty="0" err="1">
                <a:latin typeface="+mn-ea"/>
              </a:rPr>
              <a:t>사건정보</a:t>
            </a: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/>
              <a:t>로짓회귀모형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03.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646808" y="4199930"/>
                <a:ext cx="7739503" cy="1331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ko-K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ko-KR" alt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ko-KR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ko-KR" altLang="en-US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  <m:d>
                                        <m:dPr>
                                          <m:ctrlPr>
                                            <a:rPr lang="ko-KR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ko-KR" altLang="en-US">
                                              <a:latin typeface="Cambria Math" panose="02040503050406030204" pitchFamily="18" charset="0"/>
                                            </a:rPr>
                                            <m:t>winlose</m:t>
                                          </m:r>
                                          <m:r>
                                            <a:rPr lang="ko-KR" altLang="en-US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ko-KR" altLang="en-US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ko-KR" altLang="en-US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  <m:d>
                                        <m:dPr>
                                          <m:ctrlPr>
                                            <a:rPr lang="ko-KR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ko-KR" altLang="en-US">
                                              <a:latin typeface="Cambria Math" panose="02040503050406030204" pitchFamily="18" charset="0"/>
                                            </a:rPr>
                                            <m:t>winlose</m:t>
                                          </m:r>
                                          <m:r>
                                            <a:rPr lang="ko-KR" altLang="en-US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ko-KR" altLang="en-US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ko-KR" altLang="en-US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ko-KR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ko-KR" alt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𝑇𝑎𝑥𝑝𝑎𝑦𝑒𝑟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ko-KR" alt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𝑆𝑡𝑎𝑡𝑒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ko-KR" alt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𝐽𝑢𝑑𝑔𝑒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ko-KR" alt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ko-KR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𝐶𝑎𝑠𝑒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08" y="4199930"/>
                <a:ext cx="7739503" cy="13310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85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모형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종속변수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Win_lose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 err="1">
                <a:latin typeface="+mn-ea"/>
              </a:rPr>
              <a:t>국가승소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납세자패소</a:t>
            </a:r>
            <a:r>
              <a:rPr lang="en-US" altLang="ko-KR" sz="1400" dirty="0">
                <a:latin typeface="+mn-ea"/>
              </a:rPr>
              <a:t>)=0 / </a:t>
            </a:r>
            <a:r>
              <a:rPr lang="ko-KR" altLang="en-US" sz="1400" dirty="0" err="1">
                <a:latin typeface="+mn-ea"/>
              </a:rPr>
              <a:t>국가패소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납세자승소</a:t>
            </a:r>
            <a:r>
              <a:rPr lang="en-US" altLang="ko-KR" sz="1400" dirty="0">
                <a:latin typeface="+mn-ea"/>
              </a:rPr>
              <a:t>)=1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독립변수</a:t>
            </a:r>
            <a:r>
              <a:rPr lang="en-US" altLang="ko-KR" sz="1800" dirty="0">
                <a:latin typeface="+mn-ea"/>
              </a:rPr>
              <a:t>(Taxpayer)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>
                <a:latin typeface="+mn-ea"/>
              </a:rPr>
              <a:t>Ranking: </a:t>
            </a:r>
            <a:r>
              <a:rPr lang="ko-KR" altLang="en-US" sz="1400" dirty="0">
                <a:latin typeface="+mn-ea"/>
              </a:rPr>
              <a:t>로펌 순위 상위 </a:t>
            </a:r>
            <a:r>
              <a:rPr lang="en-US" altLang="ko-KR" sz="1400" dirty="0">
                <a:latin typeface="+mn-ea"/>
              </a:rPr>
              <a:t>6</a:t>
            </a:r>
            <a:r>
              <a:rPr lang="ko-KR" altLang="en-US" sz="1400" dirty="0">
                <a:latin typeface="+mn-ea"/>
              </a:rPr>
              <a:t>위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김앤장</a:t>
            </a:r>
            <a:r>
              <a:rPr lang="en-US" altLang="ko-KR" sz="1400" dirty="0">
                <a:latin typeface="+mn-ea"/>
              </a:rPr>
              <a:t>,</a:t>
            </a:r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err="1">
                <a:latin typeface="+mn-ea"/>
              </a:rPr>
              <a:t>율촌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태평양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광장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세종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화우</a:t>
            </a:r>
            <a:r>
              <a:rPr lang="en-US" altLang="ko-KR" sz="1400" dirty="0">
                <a:latin typeface="+mn-ea"/>
              </a:rPr>
              <a:t>)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Former_dum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전관더미변수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Num_former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소송대리인단 내 </a:t>
            </a:r>
            <a:r>
              <a:rPr lang="ko-KR" altLang="en-US" sz="1400" dirty="0" err="1">
                <a:latin typeface="+mn-ea"/>
              </a:rPr>
              <a:t>전관변호사</a:t>
            </a:r>
            <a:r>
              <a:rPr lang="ko-KR" altLang="en-US" sz="1400" dirty="0">
                <a:latin typeface="+mn-ea"/>
              </a:rPr>
              <a:t> 수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Num_def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소송대리인단 내 변호사 수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Avg_def_exp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소송대리인단 평균 변호사 경력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Max_def_exp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소송대리인단 내 최고 경력 변호사의 경력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Litigator_ratio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 err="1">
                <a:latin typeface="+mn-ea"/>
              </a:rPr>
              <a:t>송무</a:t>
            </a:r>
            <a:r>
              <a:rPr lang="ko-KR" altLang="en-US" sz="1400" dirty="0">
                <a:latin typeface="+mn-ea"/>
              </a:rPr>
              <a:t> 변호사 비율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 err="1"/>
              <a:t>변수설명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03.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24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모형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독립변수</a:t>
            </a:r>
            <a:r>
              <a:rPr lang="en-US" altLang="ko-KR" sz="1800" dirty="0">
                <a:latin typeface="+mn-ea"/>
              </a:rPr>
              <a:t>(State)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State_def_type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국가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피고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 err="1">
                <a:latin typeface="+mn-ea"/>
              </a:rPr>
              <a:t>법률대리</a:t>
            </a:r>
            <a:r>
              <a:rPr lang="ko-KR" altLang="en-US" sz="1400" dirty="0">
                <a:latin typeface="+mn-ea"/>
              </a:rPr>
              <a:t> 유형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로펌〮변호사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= 0 / </a:t>
            </a:r>
            <a:r>
              <a:rPr lang="ko-KR" altLang="en-US" sz="1400" dirty="0" err="1">
                <a:latin typeface="+mn-ea"/>
              </a:rPr>
              <a:t>소송수행자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= 1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독립변수</a:t>
            </a:r>
            <a:r>
              <a:rPr lang="en-US" altLang="ko-KR" sz="1800" dirty="0">
                <a:latin typeface="+mn-ea"/>
              </a:rPr>
              <a:t>(Judge)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Chief_judge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재판장 </a:t>
            </a:r>
            <a:r>
              <a:rPr lang="ko-KR" altLang="en-US" sz="1400" dirty="0" err="1">
                <a:latin typeface="+mn-ea"/>
              </a:rPr>
              <a:t>판결성향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보수적 </a:t>
            </a:r>
            <a:r>
              <a:rPr lang="ko-KR" altLang="en-US" sz="1400" dirty="0" err="1">
                <a:latin typeface="+mn-ea"/>
              </a:rPr>
              <a:t>판결성향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= 0 / </a:t>
            </a:r>
            <a:r>
              <a:rPr lang="ko-KR" altLang="en-US" sz="1400" dirty="0">
                <a:latin typeface="+mn-ea"/>
              </a:rPr>
              <a:t>진보적 </a:t>
            </a:r>
            <a:r>
              <a:rPr lang="ko-KR" altLang="en-US" sz="1400" dirty="0" err="1">
                <a:latin typeface="+mn-ea"/>
              </a:rPr>
              <a:t>판결성향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= 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Judge_in_charge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주심 </a:t>
            </a:r>
            <a:r>
              <a:rPr lang="ko-KR" altLang="en-US" sz="1400" dirty="0" err="1">
                <a:latin typeface="+mn-ea"/>
              </a:rPr>
              <a:t>판결성향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보수적 </a:t>
            </a:r>
            <a:r>
              <a:rPr lang="ko-KR" altLang="en-US" sz="1400" dirty="0" err="1">
                <a:latin typeface="+mn-ea"/>
              </a:rPr>
              <a:t>판결성향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= 0 / </a:t>
            </a:r>
            <a:r>
              <a:rPr lang="ko-KR" altLang="en-US" sz="1400" dirty="0">
                <a:latin typeface="+mn-ea"/>
              </a:rPr>
              <a:t>진보적 </a:t>
            </a:r>
            <a:r>
              <a:rPr lang="ko-KR" altLang="en-US" sz="1400" dirty="0" err="1">
                <a:latin typeface="+mn-ea"/>
              </a:rPr>
              <a:t>판결성향</a:t>
            </a:r>
            <a:r>
              <a:rPr lang="ko-KR" altLang="en-US" sz="1400" dirty="0">
                <a:latin typeface="+mn-ea"/>
              </a:rPr>
              <a:t> </a:t>
            </a:r>
            <a:r>
              <a:rPr lang="en-US" altLang="ko-KR" sz="1400" dirty="0">
                <a:latin typeface="+mn-ea"/>
              </a:rPr>
              <a:t>= 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No_judiciary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 err="1">
                <a:latin typeface="+mn-ea"/>
              </a:rPr>
              <a:t>비관료법관</a:t>
            </a:r>
            <a:r>
              <a:rPr lang="ko-KR" altLang="en-US" sz="1400" dirty="0">
                <a:latin typeface="+mn-ea"/>
              </a:rPr>
              <a:t> 출신 유무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변호사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교수</a:t>
            </a:r>
            <a:r>
              <a:rPr lang="en-US" altLang="ko-KR" sz="1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독립변수</a:t>
            </a:r>
            <a:r>
              <a:rPr lang="en-US" altLang="ko-KR" sz="1800" dirty="0">
                <a:latin typeface="+mn-ea"/>
              </a:rPr>
              <a:t>(Case)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Years_type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판결소요시간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Num_page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판결문 페이지 수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 err="1">
                <a:latin typeface="+mn-ea"/>
              </a:rPr>
              <a:t>Tax_national</a:t>
            </a:r>
            <a:r>
              <a:rPr lang="en-US" altLang="ko-KR" sz="1400" dirty="0">
                <a:latin typeface="+mn-ea"/>
              </a:rPr>
              <a:t> / </a:t>
            </a:r>
            <a:r>
              <a:rPr lang="en-US" altLang="ko-KR" sz="1400" dirty="0" err="1">
                <a:latin typeface="+mn-ea"/>
              </a:rPr>
              <a:t>tax_regional</a:t>
            </a:r>
            <a:r>
              <a:rPr lang="en-US" altLang="ko-KR" sz="1400" dirty="0">
                <a:latin typeface="+mn-ea"/>
              </a:rPr>
              <a:t> / </a:t>
            </a:r>
            <a:r>
              <a:rPr lang="en-US" altLang="ko-KR" sz="1400" dirty="0" err="1">
                <a:latin typeface="+mn-ea"/>
              </a:rPr>
              <a:t>tax_custom</a:t>
            </a:r>
            <a:r>
              <a:rPr lang="en-US" altLang="ko-KR" sz="1400" dirty="0">
                <a:latin typeface="+mn-ea"/>
              </a:rPr>
              <a:t> : </a:t>
            </a:r>
            <a:r>
              <a:rPr lang="ko-KR" altLang="en-US" sz="1400" dirty="0">
                <a:latin typeface="+mn-ea"/>
              </a:rPr>
              <a:t>세목 분류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>
                <a:latin typeface="+mn-ea"/>
              </a:rPr>
              <a:t>Lee / Park / Moon: </a:t>
            </a:r>
            <a:r>
              <a:rPr lang="ko-KR" altLang="en-US" sz="1400" dirty="0">
                <a:latin typeface="+mn-ea"/>
              </a:rPr>
              <a:t>정권 분류</a:t>
            </a: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 err="1"/>
              <a:t>변수설명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03.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647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모형</a:t>
            </a:r>
          </a:p>
        </p:txBody>
      </p:sp>
      <p:graphicFrame>
        <p:nvGraphicFramePr>
          <p:cNvPr id="2" name="내용 개체 틀 1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13466069"/>
              </p:ext>
            </p:extLst>
          </p:nvPr>
        </p:nvGraphicFramePr>
        <p:xfrm>
          <a:off x="1228229" y="1589357"/>
          <a:ext cx="6675119" cy="3939794"/>
        </p:xfrm>
        <a:graphic>
          <a:graphicData uri="http://schemas.openxmlformats.org/drawingml/2006/table">
            <a:tbl>
              <a:tblPr/>
              <a:tblGrid>
                <a:gridCol w="1334847">
                  <a:extLst>
                    <a:ext uri="{9D8B030D-6E8A-4147-A177-3AD203B41FA5}">
                      <a16:colId xmlns:a16="http://schemas.microsoft.com/office/drawing/2014/main" val="2548620988"/>
                    </a:ext>
                  </a:extLst>
                </a:gridCol>
                <a:gridCol w="1629609">
                  <a:extLst>
                    <a:ext uri="{9D8B030D-6E8A-4147-A177-3AD203B41FA5}">
                      <a16:colId xmlns:a16="http://schemas.microsoft.com/office/drawing/2014/main" val="398247156"/>
                    </a:ext>
                  </a:extLst>
                </a:gridCol>
                <a:gridCol w="1629609">
                  <a:extLst>
                    <a:ext uri="{9D8B030D-6E8A-4147-A177-3AD203B41FA5}">
                      <a16:colId xmlns:a16="http://schemas.microsoft.com/office/drawing/2014/main" val="2971306150"/>
                    </a:ext>
                  </a:extLst>
                </a:gridCol>
                <a:gridCol w="1040527">
                  <a:extLst>
                    <a:ext uri="{9D8B030D-6E8A-4147-A177-3AD203B41FA5}">
                      <a16:colId xmlns:a16="http://schemas.microsoft.com/office/drawing/2014/main" val="4060789707"/>
                    </a:ext>
                  </a:extLst>
                </a:gridCol>
                <a:gridCol w="1040527">
                  <a:extLst>
                    <a:ext uri="{9D8B030D-6E8A-4147-A177-3AD203B41FA5}">
                      <a16:colId xmlns:a16="http://schemas.microsoft.com/office/drawing/2014/main" val="1545741038"/>
                    </a:ext>
                  </a:extLst>
                </a:gridCol>
              </a:tblGrid>
              <a:tr h="428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변수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내용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개수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비율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(%)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59662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win_lose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국가승소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원고패소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159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44.66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25114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국가패소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원고승소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55.34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2656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ranking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대로펌 외 로펌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39.33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539247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대로펌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60.67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14334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former_dum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전관 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69.66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06251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전관 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108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30.34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9542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state_def_type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외부변호사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142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39.89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50458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소송수행자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60.11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65410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chief_judge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보수적 성향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49.16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948463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진보적 성향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50.84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955852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judge_in_charge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보수적 성향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182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51.12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89600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진보적 성향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48,88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62213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non_judiciary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비관료법관 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32.02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75110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비관료법관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67.98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304067"/>
                  </a:ext>
                </a:extLst>
              </a:tr>
            </a:tbl>
          </a:graphicData>
        </a:graphic>
      </p:graphicFrame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3) </a:t>
            </a:r>
            <a:r>
              <a:rPr lang="ko-KR" altLang="en-US" sz="2000" b="1" dirty="0" err="1"/>
              <a:t>정성변수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기초통계량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03.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53040" y="1354994"/>
            <a:ext cx="7441998" cy="4812126"/>
          </a:xfrm>
          <a:prstGeom prst="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812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모형</a:t>
            </a: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31744775"/>
              </p:ext>
            </p:extLst>
          </p:nvPr>
        </p:nvGraphicFramePr>
        <p:xfrm>
          <a:off x="1495942" y="2121472"/>
          <a:ext cx="6327256" cy="3283648"/>
        </p:xfrm>
        <a:graphic>
          <a:graphicData uri="http://schemas.openxmlformats.org/drawingml/2006/table">
            <a:tbl>
              <a:tblPr/>
              <a:tblGrid>
                <a:gridCol w="1895115">
                  <a:extLst>
                    <a:ext uri="{9D8B030D-6E8A-4147-A177-3AD203B41FA5}">
                      <a16:colId xmlns:a16="http://schemas.microsoft.com/office/drawing/2014/main" val="1088456640"/>
                    </a:ext>
                  </a:extLst>
                </a:gridCol>
                <a:gridCol w="866842">
                  <a:extLst>
                    <a:ext uri="{9D8B030D-6E8A-4147-A177-3AD203B41FA5}">
                      <a16:colId xmlns:a16="http://schemas.microsoft.com/office/drawing/2014/main" val="3458589347"/>
                    </a:ext>
                  </a:extLst>
                </a:gridCol>
                <a:gridCol w="866842">
                  <a:extLst>
                    <a:ext uri="{9D8B030D-6E8A-4147-A177-3AD203B41FA5}">
                      <a16:colId xmlns:a16="http://schemas.microsoft.com/office/drawing/2014/main" val="209599217"/>
                    </a:ext>
                  </a:extLst>
                </a:gridCol>
                <a:gridCol w="964773">
                  <a:extLst>
                    <a:ext uri="{9D8B030D-6E8A-4147-A177-3AD203B41FA5}">
                      <a16:colId xmlns:a16="http://schemas.microsoft.com/office/drawing/2014/main" val="2239021322"/>
                    </a:ext>
                  </a:extLst>
                </a:gridCol>
                <a:gridCol w="866842">
                  <a:extLst>
                    <a:ext uri="{9D8B030D-6E8A-4147-A177-3AD203B41FA5}">
                      <a16:colId xmlns:a16="http://schemas.microsoft.com/office/drawing/2014/main" val="1350027097"/>
                    </a:ext>
                  </a:extLst>
                </a:gridCol>
                <a:gridCol w="866842">
                  <a:extLst>
                    <a:ext uri="{9D8B030D-6E8A-4147-A177-3AD203B41FA5}">
                      <a16:colId xmlns:a16="http://schemas.microsoft.com/office/drawing/2014/main" val="3170496955"/>
                    </a:ext>
                  </a:extLst>
                </a:gridCol>
              </a:tblGrid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변수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관측치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평균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표준편차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최소값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최대값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91379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num_def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4.042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2.032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21726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num_former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0.396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0.656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986423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avg_def_exp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21.318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7.234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47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512628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max_def_exp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32.160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10.833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518120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litigator_ratio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0.696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0.304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54163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years_spent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1.696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1.161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4657"/>
                  </a:ext>
                </a:extLst>
              </a:tr>
              <a:tr h="410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num_page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4.412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2.229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42055"/>
                  </a:ext>
                </a:extLst>
              </a:tr>
            </a:tbl>
          </a:graphicData>
        </a:graphic>
      </p:graphicFrame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4) </a:t>
            </a:r>
            <a:r>
              <a:rPr lang="ko-KR" altLang="en-US" sz="2000" b="1" dirty="0" err="1"/>
              <a:t>정량변수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기초통계량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03.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53040" y="1354994"/>
            <a:ext cx="7441998" cy="4812126"/>
          </a:xfrm>
          <a:prstGeom prst="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947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실증분석결과</a:t>
            </a:r>
          </a:p>
        </p:txBody>
      </p:sp>
      <p:graphicFrame>
        <p:nvGraphicFramePr>
          <p:cNvPr id="23" name="내용 개체 틀 2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25743577"/>
              </p:ext>
            </p:extLst>
          </p:nvPr>
        </p:nvGraphicFramePr>
        <p:xfrm>
          <a:off x="490094" y="1390648"/>
          <a:ext cx="8017411" cy="5022855"/>
        </p:xfrm>
        <a:graphic>
          <a:graphicData uri="http://schemas.openxmlformats.org/drawingml/2006/table">
            <a:tbl>
              <a:tblPr/>
              <a:tblGrid>
                <a:gridCol w="3000675">
                  <a:extLst>
                    <a:ext uri="{9D8B030D-6E8A-4147-A177-3AD203B41FA5}">
                      <a16:colId xmlns:a16="http://schemas.microsoft.com/office/drawing/2014/main" val="1663928096"/>
                    </a:ext>
                  </a:extLst>
                </a:gridCol>
                <a:gridCol w="1254184">
                  <a:extLst>
                    <a:ext uri="{9D8B030D-6E8A-4147-A177-3AD203B41FA5}">
                      <a16:colId xmlns:a16="http://schemas.microsoft.com/office/drawing/2014/main" val="1211356659"/>
                    </a:ext>
                  </a:extLst>
                </a:gridCol>
                <a:gridCol w="1254184">
                  <a:extLst>
                    <a:ext uri="{9D8B030D-6E8A-4147-A177-3AD203B41FA5}">
                      <a16:colId xmlns:a16="http://schemas.microsoft.com/office/drawing/2014/main" val="4028816393"/>
                    </a:ext>
                  </a:extLst>
                </a:gridCol>
                <a:gridCol w="1254184">
                  <a:extLst>
                    <a:ext uri="{9D8B030D-6E8A-4147-A177-3AD203B41FA5}">
                      <a16:colId xmlns:a16="http://schemas.microsoft.com/office/drawing/2014/main" val="2790062767"/>
                    </a:ext>
                  </a:extLst>
                </a:gridCol>
                <a:gridCol w="1254184">
                  <a:extLst>
                    <a:ext uri="{9D8B030D-6E8A-4147-A177-3AD203B41FA5}">
                      <a16:colId xmlns:a16="http://schemas.microsoft.com/office/drawing/2014/main" val="3361924046"/>
                    </a:ext>
                  </a:extLst>
                </a:gridCol>
              </a:tblGrid>
              <a:tr h="284155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Variables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(4)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99461"/>
                  </a:ext>
                </a:extLst>
              </a:tr>
              <a:tr h="208937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ranking</a:t>
                      </a:r>
                      <a:endParaRPr lang="en-US" sz="9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0.2242***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0.2156***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0.2201***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0.2146***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7743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(0.0731)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(0.0740)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(0.0749)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(0.0756)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15966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former_dum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-0.0024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-0.0181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14219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(0.0673)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(0.0713)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122459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num_former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0.0171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0.0083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37137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(0.0489)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(0.0515)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61464"/>
                  </a:ext>
                </a:extLst>
              </a:tr>
              <a:tr h="208937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num_def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0.0055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0.0039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0.0076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0.0071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5135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(0.0137)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(0.0139)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(0.0140)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(0.0141)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28566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avg_def_exp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-0.0031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-0.0036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096946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(0.0039)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(0.0038)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77353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max_def_exp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-0.0005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-0.0012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6201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(0.0032)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(0.0031)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30619"/>
                  </a:ext>
                </a:extLst>
              </a:tr>
              <a:tr h="208937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litigation_def_ratio</a:t>
                      </a:r>
                      <a:endParaRPr lang="en-US" sz="9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0.2277**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0.2127*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0.2212*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0.2081*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60465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(0.1154)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(0.1179)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(0.1155)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(0.1181)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9094"/>
                  </a:ext>
                </a:extLst>
              </a:tr>
              <a:tr h="208937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chief_judge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0.0641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0.0652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0.0624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0.0634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90171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(0.0509)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(0.0510)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(0.0510)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14952"/>
                  </a:ext>
                </a:extLst>
              </a:tr>
              <a:tr h="208937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judge_in_charge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-0.0264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-0.0284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-0.0246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-0.0268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85994"/>
                  </a:ext>
                </a:extLst>
              </a:tr>
              <a:tr h="2841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(0.0518)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(0.0519)</a:t>
                      </a:r>
                      <a:endParaRPr 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(0.0518)</a:t>
                      </a:r>
                      <a:endParaRPr 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575" marR="83575" marT="41787" marB="417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49217"/>
                  </a:ext>
                </a:extLst>
              </a:tr>
            </a:tbl>
          </a:graphicData>
        </a:graphic>
      </p:graphicFrame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 err="1"/>
              <a:t>전체표본</a:t>
            </a:r>
            <a:r>
              <a:rPr lang="en-US" altLang="ko-KR" sz="2000" b="1" dirty="0"/>
              <a:t>(marginal effect)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04.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-1637716" y="1390650"/>
            <a:ext cx="16920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6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실증분석결과</a:t>
            </a:r>
          </a:p>
        </p:txBody>
      </p:sp>
      <p:graphicFrame>
        <p:nvGraphicFramePr>
          <p:cNvPr id="13" name="내용 개체 틀 1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15186621"/>
              </p:ext>
            </p:extLst>
          </p:nvPr>
        </p:nvGraphicFramePr>
        <p:xfrm>
          <a:off x="627526" y="1744091"/>
          <a:ext cx="7808261" cy="4076192"/>
        </p:xfrm>
        <a:graphic>
          <a:graphicData uri="http://schemas.openxmlformats.org/drawingml/2006/table">
            <a:tbl>
              <a:tblPr/>
              <a:tblGrid>
                <a:gridCol w="2922397">
                  <a:extLst>
                    <a:ext uri="{9D8B030D-6E8A-4147-A177-3AD203B41FA5}">
                      <a16:colId xmlns:a16="http://schemas.microsoft.com/office/drawing/2014/main" val="4034478232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1890633368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885527816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3814432841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3807120629"/>
                    </a:ext>
                  </a:extLst>
                </a:gridCol>
              </a:tblGrid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non_judiciary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0.1338**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0.1343**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0.1337**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0.1334**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62833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(0.0545)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0106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state_def_type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-0.0611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-0.0607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-0.0584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-0.0573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333880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(0.0544)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45326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years_spent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0.0021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0.0022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0.0003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0.0002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94437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(0.0226)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(0.0226)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77661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num_page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0.0153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0.0150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0.0145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0.0143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437973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(0.0128)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37822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tax_national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0.1789***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0.1777***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0.1787***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0.1777***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310067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7603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tax_custom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0.0059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0.0003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0.0046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0.0014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05384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(0.1072)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(0.1080)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(0.1078)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(0.1083)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21452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Park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-0.0162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-0.0132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-0.0185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-0.0149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97698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(0.0660)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(0.0660)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(0.0662)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(0.0662)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115197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Moon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0.1964***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0.2005***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0.1940***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0.1985***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63765"/>
                  </a:ext>
                </a:extLst>
              </a:tr>
              <a:tr h="143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(0.0712)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(0.0711)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(0.0713)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(0.0712)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37008"/>
                  </a:ext>
                </a:extLst>
              </a:tr>
            </a:tbl>
          </a:graphicData>
        </a:graphic>
      </p:graphicFrame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 err="1"/>
              <a:t>전체표본</a:t>
            </a:r>
            <a:r>
              <a:rPr lang="en-US" altLang="ko-KR" sz="2000" b="1" dirty="0"/>
              <a:t>(marginal effect)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04.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874"/>
              </p:ext>
            </p:extLst>
          </p:nvPr>
        </p:nvGraphicFramePr>
        <p:xfrm>
          <a:off x="627526" y="1459079"/>
          <a:ext cx="7808261" cy="269113"/>
        </p:xfrm>
        <a:graphic>
          <a:graphicData uri="http://schemas.openxmlformats.org/drawingml/2006/table">
            <a:tbl>
              <a:tblPr/>
              <a:tblGrid>
                <a:gridCol w="2922397">
                  <a:extLst>
                    <a:ext uri="{9D8B030D-6E8A-4147-A177-3AD203B41FA5}">
                      <a16:colId xmlns:a16="http://schemas.microsoft.com/office/drawing/2014/main" val="1779378853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462201855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1244981713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1973381496"/>
                    </a:ext>
                  </a:extLst>
                </a:gridCol>
                <a:gridCol w="1221466">
                  <a:extLst>
                    <a:ext uri="{9D8B030D-6E8A-4147-A177-3AD203B41FA5}">
                      <a16:colId xmlns:a16="http://schemas.microsoft.com/office/drawing/2014/main" val="2553366606"/>
                    </a:ext>
                  </a:extLst>
                </a:gridCol>
              </a:tblGrid>
              <a:tr h="143764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Variables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(4)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69114"/>
                  </a:ext>
                </a:extLst>
              </a:tr>
            </a:tbl>
          </a:graphicData>
        </a:graphic>
      </p:graphicFrame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76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1FA1FB-DBDF-4035-A144-BCB83A85B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400" dirty="0"/>
              <a:t>목차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EE9155-2BB8-40A3-91DF-AF1886E2972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ko-KR" altLang="en-US" sz="1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서론</a:t>
            </a:r>
            <a:endParaRPr lang="en-US" altLang="ko-KR" sz="19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ko-KR" altLang="en-US" sz="1900" b="1" dirty="0" err="1">
                <a:solidFill>
                  <a:schemeClr val="bg2">
                    <a:lumMod val="25000"/>
                  </a:schemeClr>
                </a:solidFill>
              </a:rPr>
              <a:t>자료설명</a:t>
            </a:r>
            <a:endParaRPr lang="en-US" altLang="ko-KR" sz="19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ko-KR" altLang="en-US" sz="1900" b="1" dirty="0">
                <a:solidFill>
                  <a:schemeClr val="bg2">
                    <a:lumMod val="25000"/>
                  </a:schemeClr>
                </a:solidFill>
              </a:rPr>
              <a:t>모형</a:t>
            </a:r>
            <a:endParaRPr lang="en-US" altLang="ko-KR" sz="19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ko-KR" altLang="en-US" sz="1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실증분석결과</a:t>
            </a:r>
            <a:endParaRPr lang="en-US" altLang="ko-KR" sz="19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ko-KR" altLang="en-US" sz="1900" b="1" dirty="0">
                <a:solidFill>
                  <a:schemeClr val="bg2">
                    <a:lumMod val="25000"/>
                  </a:schemeClr>
                </a:solidFill>
              </a:rPr>
              <a:t>결론</a:t>
            </a:r>
            <a:endParaRPr lang="en-US" altLang="ko-KR" sz="19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24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en-US" altLang="ko-KR" sz="24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F24E146-4221-EBC5-6184-2CE7F33542DD}"/>
              </a:ext>
            </a:extLst>
          </p:cNvPr>
          <p:cNvSpPr/>
          <p:nvPr/>
        </p:nvSpPr>
        <p:spPr>
          <a:xfrm>
            <a:off x="6254151" y="6487064"/>
            <a:ext cx="1975449" cy="267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988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실증분석결과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265" y="1336339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전체표본</a:t>
            </a:r>
            <a:r>
              <a:rPr lang="ko-KR" altLang="en-US" sz="1800" dirty="0">
                <a:latin typeface="+mn-ea"/>
              </a:rPr>
              <a:t> 분석결과</a:t>
            </a:r>
            <a:endParaRPr lang="en-US" altLang="ko-KR" sz="18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납세자가 </a:t>
            </a:r>
            <a:r>
              <a:rPr lang="en-US" altLang="ko-KR" sz="1400" dirty="0">
                <a:latin typeface="+mn-ea"/>
              </a:rPr>
              <a:t>6</a:t>
            </a:r>
            <a:r>
              <a:rPr lang="ko-KR" altLang="en-US" sz="1400" dirty="0" err="1">
                <a:latin typeface="+mn-ea"/>
              </a:rPr>
              <a:t>대로펌</a:t>
            </a:r>
            <a:r>
              <a:rPr lang="ko-KR" altLang="en-US" sz="1400" dirty="0">
                <a:latin typeface="+mn-ea"/>
              </a:rPr>
              <a:t> 소속 법률대리인 선임 시 승소 확률 증가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법률대리인단의 </a:t>
            </a:r>
            <a:r>
              <a:rPr lang="ko-KR" altLang="en-US" sz="1400" dirty="0" err="1">
                <a:latin typeface="+mn-ea"/>
              </a:rPr>
              <a:t>송무변호사</a:t>
            </a:r>
            <a:r>
              <a:rPr lang="ko-KR" altLang="en-US" sz="1400" dirty="0">
                <a:latin typeface="+mn-ea"/>
              </a:rPr>
              <a:t> 비율이 높을수록 승소 확률 증가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 err="1">
                <a:latin typeface="+mn-ea"/>
              </a:rPr>
              <a:t>비관료</a:t>
            </a:r>
            <a:r>
              <a:rPr lang="ko-KR" altLang="en-US" sz="1400" dirty="0">
                <a:latin typeface="+mn-ea"/>
              </a:rPr>
              <a:t> 법관 출신 대법관이 존재할 때 납세자에게 유리함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 err="1">
                <a:latin typeface="+mn-ea"/>
              </a:rPr>
              <a:t>전관변호사</a:t>
            </a:r>
            <a:r>
              <a:rPr lang="ko-KR" altLang="en-US" sz="1400" dirty="0">
                <a:latin typeface="+mn-ea"/>
              </a:rPr>
              <a:t> 포함여부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소송대리인단 규모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변호사 경력 변수 통계적으로 유의하지 않음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판결소요시간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판결문 페이지 수 모두 통계적으로 유의하지 않음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국세 사건에서 납세자의 승소 확률 증가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문재인 정부</a:t>
            </a:r>
            <a:r>
              <a:rPr lang="en-US" altLang="ko-KR" sz="1400" dirty="0">
                <a:latin typeface="+mn-ea"/>
              </a:rPr>
              <a:t>(2017-2019)</a:t>
            </a:r>
            <a:r>
              <a:rPr lang="ko-KR" altLang="en-US" sz="1400" dirty="0">
                <a:latin typeface="+mn-ea"/>
              </a:rPr>
              <a:t>년 납세자의 승소 확률 증가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8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8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 err="1"/>
              <a:t>전체표본</a:t>
            </a:r>
            <a:r>
              <a:rPr lang="en-US" altLang="ko-KR" sz="2000" b="1" dirty="0"/>
              <a:t>(marginal effect)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04.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628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실증분석결과</a:t>
            </a:r>
          </a:p>
        </p:txBody>
      </p:sp>
      <p:graphicFrame>
        <p:nvGraphicFramePr>
          <p:cNvPr id="3" name="내용 개체 틀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82509451"/>
              </p:ext>
            </p:extLst>
          </p:nvPr>
        </p:nvGraphicFramePr>
        <p:xfrm>
          <a:off x="853040" y="1313851"/>
          <a:ext cx="7251056" cy="4558921"/>
        </p:xfrm>
        <a:graphic>
          <a:graphicData uri="http://schemas.openxmlformats.org/drawingml/2006/table">
            <a:tbl>
              <a:tblPr/>
              <a:tblGrid>
                <a:gridCol w="2713852">
                  <a:extLst>
                    <a:ext uri="{9D8B030D-6E8A-4147-A177-3AD203B41FA5}">
                      <a16:colId xmlns:a16="http://schemas.microsoft.com/office/drawing/2014/main" val="4002889442"/>
                    </a:ext>
                  </a:extLst>
                </a:gridCol>
                <a:gridCol w="1134301">
                  <a:extLst>
                    <a:ext uri="{9D8B030D-6E8A-4147-A177-3AD203B41FA5}">
                      <a16:colId xmlns:a16="http://schemas.microsoft.com/office/drawing/2014/main" val="511375346"/>
                    </a:ext>
                  </a:extLst>
                </a:gridCol>
                <a:gridCol w="1134301">
                  <a:extLst>
                    <a:ext uri="{9D8B030D-6E8A-4147-A177-3AD203B41FA5}">
                      <a16:colId xmlns:a16="http://schemas.microsoft.com/office/drawing/2014/main" val="4135419346"/>
                    </a:ext>
                  </a:extLst>
                </a:gridCol>
                <a:gridCol w="1134301">
                  <a:extLst>
                    <a:ext uri="{9D8B030D-6E8A-4147-A177-3AD203B41FA5}">
                      <a16:colId xmlns:a16="http://schemas.microsoft.com/office/drawing/2014/main" val="178753610"/>
                    </a:ext>
                  </a:extLst>
                </a:gridCol>
                <a:gridCol w="1134301">
                  <a:extLst>
                    <a:ext uri="{9D8B030D-6E8A-4147-A177-3AD203B41FA5}">
                      <a16:colId xmlns:a16="http://schemas.microsoft.com/office/drawing/2014/main" val="4073473312"/>
                    </a:ext>
                  </a:extLst>
                </a:gridCol>
              </a:tblGrid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Variables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(4)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123822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ranking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0.2017**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0.1860*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0.1775*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0.1667*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67165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(0.0966)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(0.0967)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(0.0989)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(0.0990)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792528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former_dum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-0.0491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-0.0882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89167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(.0808)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(0.0855)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52329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num_former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-0.0008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-0.0243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50894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(0.0593)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08080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num_def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0.0168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0.0143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0.0177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0.0179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1658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(0.0186)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(0.0187)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(0.0195)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(0.0195)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8964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avg_def_exp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-0.0048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-0.0058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94535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(0.0046)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(0.0046)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235115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max_def_exp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0.0008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-0.0004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08150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(0.0041)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(0.0040)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573057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litigation_def_ratio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0.3313**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0.3053**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0.3086**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0.2865**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754508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(0.1428)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(0.1448)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(0.1438)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(0.1459)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46857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chief_judge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0.0808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0.0819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0.075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0.0759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8681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(0.0619)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(0.0622)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49477"/>
                  </a:ext>
                </a:extLst>
              </a:tr>
            </a:tbl>
          </a:graphicData>
        </a:graphic>
      </p:graphicFrame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0097" y="870939"/>
            <a:ext cx="7425737" cy="484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 err="1"/>
              <a:t>국세사건</a:t>
            </a:r>
            <a:r>
              <a:rPr lang="en-US" altLang="ko-KR" sz="2000" b="1" dirty="0"/>
              <a:t>(marginal effect) – </a:t>
            </a:r>
            <a:r>
              <a:rPr lang="ko-KR" altLang="en-US" sz="2000" b="1" dirty="0"/>
              <a:t>법인세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부가가치세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소득세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증여세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04.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3103" y="1313788"/>
            <a:ext cx="139869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176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실증분석결과</a:t>
            </a:r>
          </a:p>
        </p:txBody>
      </p:sp>
      <p:graphicFrame>
        <p:nvGraphicFramePr>
          <p:cNvPr id="13" name="내용 개체 틀 1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22780332"/>
              </p:ext>
            </p:extLst>
          </p:nvPr>
        </p:nvGraphicFramePr>
        <p:xfrm>
          <a:off x="768410" y="1670480"/>
          <a:ext cx="7371542" cy="4344841"/>
        </p:xfrm>
        <a:graphic>
          <a:graphicData uri="http://schemas.openxmlformats.org/drawingml/2006/table">
            <a:tbl>
              <a:tblPr/>
              <a:tblGrid>
                <a:gridCol w="2758946">
                  <a:extLst>
                    <a:ext uri="{9D8B030D-6E8A-4147-A177-3AD203B41FA5}">
                      <a16:colId xmlns:a16="http://schemas.microsoft.com/office/drawing/2014/main" val="3759364992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3132497500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750429013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2240631597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1111874490"/>
                    </a:ext>
                  </a:extLst>
                </a:gridCol>
              </a:tblGrid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judge_in_charge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0.0253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0.0203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0.0310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0.0241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18075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(0.0633)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(0.0630)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0061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non_judiciary</a:t>
                      </a:r>
                      <a:endParaRPr 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0.2083***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0.2093***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0.2117***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0.2099***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02661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(0.0629)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24520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state_def_type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-0.0202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-0.0185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-0.0214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-0.0170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842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(0.0674)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(0.0674)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(0.0678)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(0.0678)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0475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years_spent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-0.0104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-0.0115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-0.0138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-0.0153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95465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(0.0289)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(0.0289)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(0.0289)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(0.0289)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805570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num_page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0.0290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0.0280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0.0283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0.0276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274659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(0.0176)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(0.0176)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(0.0177)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(0.0177)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31577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Park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-0.0468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-0.0419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-0.0535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-0.0480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877539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(0.0816)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(0.0817)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(0.0816)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(0.0819)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46433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Moon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0.0381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0.0431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0.0380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0.0421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395205"/>
                  </a:ext>
                </a:extLst>
              </a:tr>
              <a:tr h="3372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(0.0901)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(0.0905)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(0.0905)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(0.0911)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978639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Observations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246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246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246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246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688716"/>
                  </a:ext>
                </a:extLst>
              </a:tr>
            </a:tbl>
          </a:graphicData>
        </a:graphic>
      </p:graphicFrame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0097" y="870939"/>
            <a:ext cx="7425737" cy="484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 err="1"/>
              <a:t>국세사건</a:t>
            </a:r>
            <a:r>
              <a:rPr lang="en-US" altLang="ko-KR" sz="2000" b="1" dirty="0"/>
              <a:t>(marginal effect) – </a:t>
            </a:r>
            <a:r>
              <a:rPr lang="ko-KR" altLang="en-US" sz="2000" b="1" dirty="0"/>
              <a:t>법인세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부가가치세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소득세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증여세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04.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3103" y="1313788"/>
            <a:ext cx="139869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768476" y="1671179"/>
            <a:ext cx="142193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42165"/>
              </p:ext>
            </p:extLst>
          </p:nvPr>
        </p:nvGraphicFramePr>
        <p:xfrm>
          <a:off x="768411" y="1354327"/>
          <a:ext cx="7371543" cy="271209"/>
        </p:xfrm>
        <a:graphic>
          <a:graphicData uri="http://schemas.openxmlformats.org/drawingml/2006/table">
            <a:tbl>
              <a:tblPr/>
              <a:tblGrid>
                <a:gridCol w="2758947">
                  <a:extLst>
                    <a:ext uri="{9D8B030D-6E8A-4147-A177-3AD203B41FA5}">
                      <a16:colId xmlns:a16="http://schemas.microsoft.com/office/drawing/2014/main" val="4042053913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4024325775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2983152599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2816878008"/>
                    </a:ext>
                  </a:extLst>
                </a:gridCol>
                <a:gridCol w="1153149">
                  <a:extLst>
                    <a:ext uri="{9D8B030D-6E8A-4147-A177-3AD203B41FA5}">
                      <a16:colId xmlns:a16="http://schemas.microsoft.com/office/drawing/2014/main" val="3589024767"/>
                    </a:ext>
                  </a:extLst>
                </a:gridCol>
              </a:tblGrid>
              <a:tr h="146939"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Variables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(1)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(2)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(3)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(4)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95734"/>
                  </a:ext>
                </a:extLst>
              </a:tr>
            </a:tbl>
          </a:graphicData>
        </a:graphic>
      </p:graphicFrame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85565" y="1354994"/>
            <a:ext cx="142193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946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실증분석결과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265" y="1336339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국세사건</a:t>
            </a:r>
            <a:r>
              <a:rPr lang="ko-KR" altLang="en-US" sz="1800" dirty="0">
                <a:latin typeface="+mn-ea"/>
              </a:rPr>
              <a:t> 분석결과</a:t>
            </a:r>
            <a:endParaRPr lang="en-US" altLang="ko-KR" sz="18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전체 표본 분석결과와 유사함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400" dirty="0">
                <a:latin typeface="+mn-ea"/>
              </a:rPr>
              <a:t>6</a:t>
            </a:r>
            <a:r>
              <a:rPr lang="ko-KR" altLang="en-US" sz="1400" dirty="0" err="1">
                <a:latin typeface="+mn-ea"/>
              </a:rPr>
              <a:t>대로펌</a:t>
            </a:r>
            <a:r>
              <a:rPr lang="ko-KR" altLang="en-US" sz="1400" dirty="0">
                <a:latin typeface="+mn-ea"/>
              </a:rPr>
              <a:t> 변수와 </a:t>
            </a:r>
            <a:r>
              <a:rPr lang="ko-KR" altLang="en-US" sz="1400" dirty="0" err="1">
                <a:latin typeface="+mn-ea"/>
              </a:rPr>
              <a:t>송무변호사</a:t>
            </a:r>
            <a:r>
              <a:rPr lang="ko-KR" altLang="en-US" sz="1400" dirty="0">
                <a:latin typeface="+mn-ea"/>
              </a:rPr>
              <a:t> 비율 변수 모두 납세자 </a:t>
            </a:r>
            <a:r>
              <a:rPr lang="ko-KR" altLang="en-US" sz="1400" dirty="0" err="1">
                <a:latin typeface="+mn-ea"/>
              </a:rPr>
              <a:t>승소확률이</a:t>
            </a:r>
            <a:r>
              <a:rPr lang="ko-KR" altLang="en-US" sz="1400" dirty="0">
                <a:latin typeface="+mn-ea"/>
              </a:rPr>
              <a:t> 증가하는 것을 확인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재판부 변수 중 </a:t>
            </a:r>
            <a:r>
              <a:rPr lang="ko-KR" altLang="en-US" sz="1400" dirty="0" err="1">
                <a:latin typeface="+mn-ea"/>
              </a:rPr>
              <a:t>비관료법관</a:t>
            </a:r>
            <a:r>
              <a:rPr lang="ko-KR" altLang="en-US" sz="1400" dirty="0">
                <a:latin typeface="+mn-ea"/>
              </a:rPr>
              <a:t> 변수 역시 통계적으로 유의함</a:t>
            </a:r>
            <a:endParaRPr lang="en-US" altLang="ko-KR" sz="1400" dirty="0">
              <a:latin typeface="+mn-ea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latin typeface="+mn-ea"/>
              </a:rPr>
              <a:t>문재인 정부</a:t>
            </a:r>
            <a:r>
              <a:rPr lang="en-US" altLang="ko-KR" sz="1400" dirty="0">
                <a:latin typeface="+mn-ea"/>
              </a:rPr>
              <a:t>(2017-2019) </a:t>
            </a:r>
            <a:r>
              <a:rPr lang="ko-KR" altLang="en-US" sz="1400" dirty="0">
                <a:latin typeface="+mn-ea"/>
              </a:rPr>
              <a:t>변수가 유의하지 않음</a:t>
            </a:r>
            <a:endParaRPr lang="en-US" altLang="ko-KR" sz="1000" dirty="0">
              <a:latin typeface="+mn-ea"/>
            </a:endParaRPr>
          </a:p>
          <a:p>
            <a:pPr>
              <a:lnSpc>
                <a:spcPct val="150000"/>
              </a:lnSpc>
              <a:buFont typeface="+mj-ea"/>
              <a:buAutoNum type="circleNumDbPlain"/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8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8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 err="1"/>
              <a:t>국세사건</a:t>
            </a:r>
            <a:r>
              <a:rPr lang="en-US" altLang="ko-KR" sz="2000" b="1" dirty="0"/>
              <a:t>(marginal effect) – </a:t>
            </a:r>
            <a:r>
              <a:rPr lang="ko-KR" altLang="en-US" sz="2000" b="1" dirty="0"/>
              <a:t>법인세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부가가치세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소득세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증여세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04.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784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결론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265" y="1336339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납세자 측이 소위 대형 로펌이라 평가받는 국내 </a:t>
            </a:r>
            <a:r>
              <a:rPr lang="en-US" altLang="ko-KR" sz="1600" dirty="0">
                <a:latin typeface="+mn-ea"/>
              </a:rPr>
              <a:t>6</a:t>
            </a:r>
            <a:r>
              <a:rPr lang="ko-KR" altLang="en-US" sz="1600" dirty="0">
                <a:latin typeface="+mn-ea"/>
              </a:rPr>
              <a:t>대 로펌 소속 변호사를 선임하였을 경우 </a:t>
            </a:r>
            <a:r>
              <a:rPr lang="ko-KR" altLang="en-US" sz="1600" dirty="0" err="1">
                <a:latin typeface="+mn-ea"/>
              </a:rPr>
              <a:t>전체사건과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err="1">
                <a:latin typeface="+mn-ea"/>
              </a:rPr>
              <a:t>국세사건</a:t>
            </a:r>
            <a:r>
              <a:rPr lang="ko-KR" altLang="en-US" sz="1600" dirty="0">
                <a:latin typeface="+mn-ea"/>
              </a:rPr>
              <a:t> 모두에서 납세자 </a:t>
            </a:r>
            <a:r>
              <a:rPr lang="ko-KR" altLang="en-US" sz="1600" dirty="0" err="1">
                <a:latin typeface="+mn-ea"/>
              </a:rPr>
              <a:t>승소확률</a:t>
            </a:r>
            <a:r>
              <a:rPr lang="en-US" altLang="ko-KR" sz="1600" dirty="0">
                <a:latin typeface="+mn-ea"/>
              </a:rPr>
              <a:t>(</a:t>
            </a:r>
            <a:r>
              <a:rPr lang="ko-KR" altLang="en-US" sz="1600" dirty="0">
                <a:latin typeface="+mn-ea"/>
              </a:rPr>
              <a:t>국가 </a:t>
            </a:r>
            <a:r>
              <a:rPr lang="ko-KR" altLang="en-US" sz="1600" dirty="0" err="1">
                <a:latin typeface="+mn-ea"/>
              </a:rPr>
              <a:t>패소확률</a:t>
            </a:r>
            <a:r>
              <a:rPr lang="en-US" altLang="ko-KR" sz="1600" dirty="0">
                <a:latin typeface="+mn-ea"/>
              </a:rPr>
              <a:t>)</a:t>
            </a:r>
            <a:r>
              <a:rPr lang="ko-KR" altLang="en-US" sz="1600" dirty="0">
                <a:latin typeface="+mn-ea"/>
              </a:rPr>
              <a:t>이 증가하는 것으로 나타남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또한 </a:t>
            </a:r>
            <a:r>
              <a:rPr lang="ko-KR" altLang="en-US" sz="1600" dirty="0" err="1">
                <a:latin typeface="+mn-ea"/>
              </a:rPr>
              <a:t>송무변호사</a:t>
            </a:r>
            <a:r>
              <a:rPr lang="ko-KR" altLang="en-US" sz="1600" dirty="0">
                <a:latin typeface="+mn-ea"/>
              </a:rPr>
              <a:t> 비율이 높을수록 승소 확률이 증가하는 것으로 나타남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>
                <a:latin typeface="+mn-ea"/>
              </a:rPr>
              <a:t>소송대리인으로서의</a:t>
            </a:r>
            <a:r>
              <a:rPr lang="ko-KR" altLang="en-US" sz="1600" dirty="0">
                <a:latin typeface="+mn-ea"/>
              </a:rPr>
              <a:t> 높은 평판은 곧 우수한 법률적 역량을 나타내며 </a:t>
            </a:r>
            <a:r>
              <a:rPr lang="ko-KR" altLang="en-US" sz="1600" dirty="0" err="1">
                <a:latin typeface="+mn-ea"/>
              </a:rPr>
              <a:t>승소확률을</a:t>
            </a:r>
            <a:r>
              <a:rPr lang="ko-KR" altLang="en-US" sz="1600" dirty="0">
                <a:latin typeface="+mn-ea"/>
              </a:rPr>
              <a:t> 증가시키는 요인으로 작용한다는 직관적 견해와 일치하는 결론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복잡한 세제와 세법에 대한 해석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적용 능력 외에도 </a:t>
            </a:r>
            <a:r>
              <a:rPr lang="ko-KR" altLang="en-US" sz="1600" dirty="0" err="1">
                <a:latin typeface="+mn-ea"/>
              </a:rPr>
              <a:t>송무</a:t>
            </a:r>
            <a:r>
              <a:rPr lang="ko-KR" altLang="en-US" sz="1600" dirty="0">
                <a:latin typeface="+mn-ea"/>
              </a:rPr>
              <a:t> 전반에 대한 이해와 전문성이 결합되어야만 </a:t>
            </a:r>
            <a:r>
              <a:rPr lang="ko-KR" altLang="en-US" sz="1600" dirty="0" err="1">
                <a:latin typeface="+mn-ea"/>
              </a:rPr>
              <a:t>승소확률을</a:t>
            </a:r>
            <a:r>
              <a:rPr lang="ko-KR" altLang="en-US" sz="1600" dirty="0">
                <a:latin typeface="+mn-ea"/>
              </a:rPr>
              <a:t> 이끌어낼 수 있음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>
                <a:latin typeface="+mn-ea"/>
              </a:rPr>
              <a:t>조세환급액</a:t>
            </a:r>
            <a:r>
              <a:rPr lang="ko-KR" altLang="en-US" sz="1600" dirty="0">
                <a:latin typeface="+mn-ea"/>
              </a:rPr>
              <a:t> 규모가 크고 높은 소송비용을 부담해야 하는 기업들의 경우 대형 로펌의 소송대리인단을 선임하는 것이 타당할 수 있음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6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6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/>
              <a:t>결론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05.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969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결론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265" y="1336339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지속적으로 논란이 되어 온 법조계 전관예우는 조세사건에서 유의미한 영향을 미치지 못하는 것으로 확인됨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>
                <a:latin typeface="+mn-ea"/>
              </a:rPr>
              <a:t>비관료</a:t>
            </a:r>
            <a:r>
              <a:rPr lang="ko-KR" altLang="en-US" sz="1600" dirty="0">
                <a:latin typeface="+mn-ea"/>
              </a:rPr>
              <a:t> 법관 출신 대법관이 재판부에 포함되어 재판부 구성의 다양성이 확보된 경우 납세자 승소 가능성이 증가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문재인 정부 시기에 비교적 납세자 승소 확률 증가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6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6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/>
              <a:t>결론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05.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791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결론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265" y="1336339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소송당사자의 개인정보 누락 없이 모든 판결문과 정보를 공개하는 </a:t>
            </a:r>
            <a:r>
              <a:rPr lang="ko-KR" altLang="en-US" sz="1600" dirty="0" err="1">
                <a:latin typeface="+mn-ea"/>
              </a:rPr>
              <a:t>영미법</a:t>
            </a:r>
            <a:r>
              <a:rPr lang="ko-KR" altLang="en-US" sz="1600" dirty="0">
                <a:latin typeface="+mn-ea"/>
              </a:rPr>
              <a:t> 국가들과 달리 국내의 경우 제한적으로 판결문을 공개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공개된 대법원 판결 자료 중에서도 일부 정보가 비공개 처리되어 있어 가용 판결 자료의 한계가 존재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본 연구는 가용 판결 자료의 한계로 인해 소송의 난이도가 충분히 모형에 반영되지 않아 </a:t>
            </a:r>
            <a:r>
              <a:rPr lang="ko-KR" altLang="en-US" sz="1600" dirty="0" err="1">
                <a:latin typeface="+mn-ea"/>
              </a:rPr>
              <a:t>내생성과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err="1">
                <a:latin typeface="+mn-ea"/>
              </a:rPr>
              <a:t>선택편의가</a:t>
            </a:r>
            <a:r>
              <a:rPr lang="ko-KR" altLang="en-US" sz="1600" dirty="0">
                <a:latin typeface="+mn-ea"/>
              </a:rPr>
              <a:t> 잠재적으로 존재할 수 있음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향후 본 연구에서 다룬 대법원 </a:t>
            </a:r>
            <a:r>
              <a:rPr lang="ko-KR" altLang="en-US" sz="1600" dirty="0" err="1">
                <a:latin typeface="+mn-ea"/>
              </a:rPr>
              <a:t>조세사건의</a:t>
            </a:r>
            <a:r>
              <a:rPr lang="ko-KR" altLang="en-US" sz="1600" dirty="0">
                <a:latin typeface="+mn-ea"/>
              </a:rPr>
              <a:t> 하급심 결과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소송대리인 정보</a:t>
            </a:r>
            <a:r>
              <a:rPr lang="en-US" altLang="ko-KR" sz="1600" dirty="0">
                <a:latin typeface="+mn-ea"/>
              </a:rPr>
              <a:t>, </a:t>
            </a:r>
            <a:r>
              <a:rPr lang="ko-KR" altLang="en-US" sz="1600" dirty="0">
                <a:latin typeface="+mn-ea"/>
              </a:rPr>
              <a:t>재판부 정보를 </a:t>
            </a:r>
            <a:r>
              <a:rPr lang="ko-KR" altLang="en-US" sz="1600" dirty="0" err="1">
                <a:latin typeface="+mn-ea"/>
              </a:rPr>
              <a:t>추적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〮수집</a:t>
            </a:r>
            <a:r>
              <a:rPr lang="ko-KR" altLang="en-US" sz="1600" dirty="0" err="1">
                <a:latin typeface="+mn-ea"/>
              </a:rPr>
              <a:t>하여</a:t>
            </a:r>
            <a:r>
              <a:rPr lang="ko-KR" altLang="en-US" sz="1600" dirty="0">
                <a:latin typeface="+mn-ea"/>
              </a:rPr>
              <a:t> 보완할 계획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latin typeface="+mn-ea"/>
              </a:rPr>
              <a:t>사법부 역시 점차적으로 판결문 공개를 확대해 정략적 연구에 용이한 환경 제공이 필요함</a:t>
            </a: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</a:endParaRPr>
          </a:p>
          <a:p>
            <a:pPr lvl="1">
              <a:lnSpc>
                <a:spcPct val="150000"/>
              </a:lnSpc>
              <a:buFont typeface="+mj-ea"/>
              <a:buAutoNum type="circleNumDbPlain"/>
            </a:pPr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ko-KR" sz="16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6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6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/>
              <a:t>한계 및 </a:t>
            </a:r>
            <a:r>
              <a:rPr lang="ko-KR" altLang="en-US" sz="2000" b="1" dirty="0" err="1"/>
              <a:t>향후과제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05.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49488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2124746" y="1427163"/>
            <a:ext cx="187381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-817534" y="1693863"/>
            <a:ext cx="14772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834826" y="1744663"/>
            <a:ext cx="150617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568400" y="1398414"/>
            <a:ext cx="132469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38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변호사의 능력이 소송 결과에 영향을 미치는 것은 법률시장에서 상식적으로 받아들여짐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다수 국가에서 유수 로펌을 평가하는 랭킹이 정기적으로 공표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우수 법조 인력에 대한 관심 증가</a:t>
            </a: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법률시장은</a:t>
            </a:r>
            <a:r>
              <a:rPr lang="ko-KR" altLang="en-US" sz="1800" dirty="0">
                <a:latin typeface="+mn-ea"/>
              </a:rPr>
              <a:t> 공급측면에서 볼 때 </a:t>
            </a:r>
            <a:r>
              <a:rPr lang="ko-KR" altLang="en-US" sz="1800" dirty="0" err="1">
                <a:latin typeface="+mn-ea"/>
              </a:rPr>
              <a:t>불완전경쟁시장이므로</a:t>
            </a:r>
            <a:r>
              <a:rPr lang="ko-KR" altLang="en-US" sz="1800" dirty="0">
                <a:latin typeface="+mn-ea"/>
              </a:rPr>
              <a:t> 변호사의 능력이 소송결과에 미치는 영향은 실증적인 문제에 해당함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국내 </a:t>
            </a:r>
            <a:r>
              <a:rPr lang="ko-KR" altLang="en-US" sz="1400" dirty="0" err="1">
                <a:latin typeface="+mn-ea"/>
              </a:rPr>
              <a:t>법경제학</a:t>
            </a:r>
            <a:r>
              <a:rPr lang="ko-KR" altLang="en-US" sz="1400" dirty="0">
                <a:latin typeface="+mn-ea"/>
              </a:rPr>
              <a:t> 문헌에서 변호사의 영향력을 실증적으로 연구한 사례는 비교적 많지 않음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판결 자료에 접근이 어려우며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공개된 정보 역시 제한적</a:t>
            </a: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해외문헌들은 다양한 분야의 소송자료를 이용한 연구 존재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법원</a:t>
            </a:r>
            <a:r>
              <a:rPr lang="en-US" altLang="ko-KR" sz="1400" dirty="0">
                <a:latin typeface="+mn-ea"/>
              </a:rPr>
              <a:t>(source of laws)</a:t>
            </a:r>
            <a:r>
              <a:rPr lang="ko-KR" altLang="en-US" sz="1400" dirty="0">
                <a:latin typeface="+mn-ea"/>
              </a:rPr>
              <a:t>을 판례에서 찾는 </a:t>
            </a:r>
            <a:r>
              <a:rPr lang="ko-KR" altLang="en-US" sz="1400" dirty="0" err="1">
                <a:latin typeface="+mn-ea"/>
              </a:rPr>
              <a:t>영미법</a:t>
            </a:r>
            <a:r>
              <a:rPr lang="ko-KR" altLang="en-US" sz="1400" dirty="0">
                <a:latin typeface="+mn-ea"/>
              </a:rPr>
              <a:t> 국가들은 판례를 공시하는 것이 원칙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소송청구자의 실익과 </a:t>
            </a:r>
            <a:r>
              <a:rPr lang="ko-KR" altLang="en-US" sz="1400" dirty="0" err="1">
                <a:latin typeface="+mn-ea"/>
              </a:rPr>
              <a:t>부담금액</a:t>
            </a:r>
            <a:r>
              <a:rPr lang="ko-KR" altLang="en-US" sz="1400" dirty="0">
                <a:latin typeface="+mn-ea"/>
              </a:rPr>
              <a:t> 등 구체적인 정보 공개</a:t>
            </a:r>
            <a:endParaRPr lang="en-US" altLang="ko-KR" sz="14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400" dirty="0">
                <a:latin typeface="+mn-ea"/>
              </a:rPr>
              <a:t>Ex) </a:t>
            </a:r>
            <a:r>
              <a:rPr lang="ko-KR" altLang="en-US" sz="1400" dirty="0">
                <a:latin typeface="+mn-ea"/>
              </a:rPr>
              <a:t>미국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소송 당사자의 개인정보를 드러낸 실명 공개가 원칙이며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미확정</a:t>
            </a:r>
            <a:r>
              <a:rPr lang="ko-KR" altLang="en-US" sz="1400" dirty="0">
                <a:latin typeface="+mn-ea"/>
              </a:rPr>
              <a:t> 판결문 </a:t>
            </a:r>
            <a:r>
              <a:rPr lang="ko-KR" altLang="en-US" sz="1400" dirty="0" err="1">
                <a:latin typeface="+mn-ea"/>
              </a:rPr>
              <a:t>게제</a:t>
            </a:r>
            <a:endParaRPr lang="en-US" altLang="ko-KR" sz="14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/>
              <a:t>연구배경 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01.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16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>
                <a:latin typeface="+mn-ea"/>
              </a:rPr>
              <a:t> </a:t>
            </a:r>
            <a:r>
              <a:rPr lang="en-US" altLang="ko-KR" sz="1800" dirty="0" err="1">
                <a:latin typeface="+mn-ea"/>
              </a:rPr>
              <a:t>Hanretty</a:t>
            </a:r>
            <a:r>
              <a:rPr lang="en-US" altLang="ko-KR" sz="1800" dirty="0">
                <a:latin typeface="+mn-ea"/>
              </a:rPr>
              <a:t>(2016)</a:t>
            </a:r>
            <a:endParaRPr lang="en-US" altLang="ko-KR" sz="10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영국과 웨일스의 </a:t>
            </a:r>
            <a:r>
              <a:rPr lang="ko-KR" altLang="en-US" sz="1400" dirty="0" err="1">
                <a:latin typeface="+mn-ea"/>
              </a:rPr>
              <a:t>조세소송</a:t>
            </a:r>
            <a:r>
              <a:rPr lang="ko-KR" altLang="en-US" sz="1400" dirty="0">
                <a:latin typeface="+mn-ea"/>
              </a:rPr>
              <a:t> 판결 자료를 이용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로짓회귀모형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변호사 평판 순위와 납세자 승소 확률 간의 관계를 검정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사건이 난해한 경우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원고 법률 대리인의 평판 순위가 높을수록 원고의 </a:t>
            </a:r>
            <a:r>
              <a:rPr lang="ko-KR" altLang="en-US" sz="1400" dirty="0" err="1">
                <a:latin typeface="+mn-ea"/>
              </a:rPr>
              <a:t>승소율이</a:t>
            </a:r>
            <a:r>
              <a:rPr lang="ko-KR" altLang="en-US" sz="1400" dirty="0">
                <a:latin typeface="+mn-ea"/>
              </a:rPr>
              <a:t> 증가하는 현상 발견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저자는 실제로 법률서비스 소비자가 사건의 난이도를 식별할 능력이 없을 가능성을 지적</a:t>
            </a: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 err="1">
                <a:latin typeface="+mn-ea"/>
              </a:rPr>
              <a:t>Lederman&amp;Hrung</a:t>
            </a:r>
            <a:r>
              <a:rPr lang="en-US" altLang="ko-KR" sz="1800" dirty="0">
                <a:latin typeface="+mn-ea"/>
              </a:rPr>
              <a:t>(2006)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미국 </a:t>
            </a:r>
            <a:r>
              <a:rPr lang="ko-KR" altLang="en-US" sz="1400" dirty="0" err="1">
                <a:latin typeface="+mn-ea"/>
              </a:rPr>
              <a:t>조세소송</a:t>
            </a:r>
            <a:r>
              <a:rPr lang="ko-KR" altLang="en-US" sz="1400" dirty="0">
                <a:latin typeface="+mn-ea"/>
              </a:rPr>
              <a:t> 자료 분석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>
                <a:latin typeface="+mn-ea"/>
              </a:rPr>
              <a:t>2SLS, OLS </a:t>
            </a:r>
            <a:r>
              <a:rPr lang="ko-KR" altLang="en-US" sz="1400" dirty="0">
                <a:latin typeface="+mn-ea"/>
              </a:rPr>
              <a:t>회귀분석모형 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법률대리인을 선임한 납세자가 </a:t>
            </a:r>
            <a:r>
              <a:rPr lang="ko-KR" altLang="en-US" sz="1400" dirty="0" err="1">
                <a:latin typeface="+mn-ea"/>
              </a:rPr>
              <a:t>직접변론</a:t>
            </a:r>
            <a:r>
              <a:rPr lang="en-US" altLang="ko-KR" sz="1400" dirty="0">
                <a:latin typeface="+mn-ea"/>
              </a:rPr>
              <a:t>(self-representation)</a:t>
            </a:r>
            <a:r>
              <a:rPr lang="ko-KR" altLang="en-US" sz="1400" dirty="0">
                <a:latin typeface="+mn-ea"/>
              </a:rPr>
              <a:t>을 선택한 납세자보다 평균적으로 낮은 과세액을 납부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/>
              <a:t>선행연구 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01.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68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이지은〮홍석민</a:t>
            </a:r>
            <a:r>
              <a:rPr lang="en-US" altLang="ko-KR" sz="1800" dirty="0">
                <a:latin typeface="+mn-ea"/>
              </a:rPr>
              <a:t>(2014)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서울 소재 다섯 개 지방법원 하급심 형사 판결 자료 이용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판사와 변호사 간 개인적 관계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사회적 자본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en-US" sz="1400" dirty="0">
                <a:latin typeface="+mn-ea"/>
              </a:rPr>
              <a:t>를 형사 판결의 주요 결정요인으로 가정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대학동문여부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전관예우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학연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지연 등을 </a:t>
            </a:r>
            <a:r>
              <a:rPr lang="ko-KR" altLang="en-US" sz="1400" dirty="0" err="1">
                <a:latin typeface="+mn-ea"/>
              </a:rPr>
              <a:t>변수화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400" dirty="0">
                <a:latin typeface="+mn-ea"/>
              </a:rPr>
              <a:t>‘</a:t>
            </a:r>
            <a:r>
              <a:rPr lang="ko-KR" altLang="en-US" sz="1400" dirty="0">
                <a:latin typeface="+mn-ea"/>
              </a:rPr>
              <a:t>사회적 자본</a:t>
            </a:r>
            <a:r>
              <a:rPr lang="en-US" altLang="ko-KR" sz="1400" dirty="0">
                <a:latin typeface="+mn-ea"/>
              </a:rPr>
              <a:t>＇</a:t>
            </a:r>
            <a:r>
              <a:rPr lang="ko-KR" altLang="en-US" sz="1400" dirty="0">
                <a:latin typeface="+mn-ea"/>
              </a:rPr>
              <a:t>이 존재하는 경우 하급심 형사 소송 </a:t>
            </a:r>
            <a:r>
              <a:rPr lang="ko-KR" altLang="en-US" sz="1400" dirty="0" err="1">
                <a:latin typeface="+mn-ea"/>
              </a:rPr>
              <a:t>무죄율이</a:t>
            </a:r>
            <a:r>
              <a:rPr lang="ko-KR" altLang="en-US" sz="1400" dirty="0">
                <a:latin typeface="+mn-ea"/>
              </a:rPr>
              <a:t> 높고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 err="1">
                <a:latin typeface="+mn-ea"/>
              </a:rPr>
              <a:t>구속확률이</a:t>
            </a:r>
            <a:r>
              <a:rPr lang="ko-KR" altLang="en-US" sz="1400" dirty="0">
                <a:latin typeface="+mn-ea"/>
              </a:rPr>
              <a:t> 낮음</a:t>
            </a:r>
            <a:endParaRPr lang="en-US" altLang="ko-KR" sz="14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최한수</a:t>
            </a:r>
            <a:r>
              <a:rPr lang="en-US" altLang="ko-KR" sz="1800" dirty="0">
                <a:latin typeface="+mn-ea"/>
              </a:rPr>
              <a:t>(2021)</a:t>
            </a:r>
            <a:endParaRPr lang="en-US" altLang="ko-KR" sz="12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국내 기업범죄사건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특정경제가중처벌법상의 </a:t>
            </a:r>
            <a:r>
              <a:rPr lang="ko-KR" altLang="en-US" sz="1400" dirty="0" err="1">
                <a:latin typeface="+mn-ea"/>
              </a:rPr>
              <a:t>횡령〮배임</a:t>
            </a:r>
            <a:r>
              <a:rPr lang="ko-KR" altLang="en-US" sz="1400" dirty="0">
                <a:latin typeface="+mn-ea"/>
              </a:rPr>
              <a:t> 사건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en-US" sz="1400" dirty="0">
                <a:latin typeface="+mn-ea"/>
              </a:rPr>
              <a:t> 자료를 이용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양형 결정 과정에서의 전관예우 실재여부 분석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피고인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기업</a:t>
            </a:r>
            <a:r>
              <a:rPr lang="en-US" altLang="ko-KR" sz="1400" dirty="0">
                <a:latin typeface="+mn-ea"/>
              </a:rPr>
              <a:t>)</a:t>
            </a:r>
            <a:r>
              <a:rPr lang="ko-KR" altLang="en-US" sz="1400" dirty="0">
                <a:latin typeface="+mn-ea"/>
              </a:rPr>
              <a:t>이 전관 변호사 선임 시 집행유예 </a:t>
            </a:r>
            <a:r>
              <a:rPr lang="ko-KR" altLang="en-US" sz="1400" dirty="0" err="1">
                <a:latin typeface="+mn-ea"/>
              </a:rPr>
              <a:t>선고확률이</a:t>
            </a:r>
            <a:r>
              <a:rPr lang="ko-KR" altLang="en-US" sz="1400" dirty="0">
                <a:latin typeface="+mn-ea"/>
              </a:rPr>
              <a:t> 증가함을 확인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2) </a:t>
            </a:r>
            <a:r>
              <a:rPr lang="ko-KR" altLang="en-US" sz="2000" b="1" dirty="0"/>
              <a:t>선행연구 </a:t>
            </a:r>
            <a:r>
              <a:rPr lang="en-US" altLang="ko-KR" sz="2000" b="1" dirty="0"/>
              <a:t>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01.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7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조세소송의</a:t>
            </a:r>
            <a:r>
              <a:rPr lang="ko-KR" altLang="en-US" sz="1800" dirty="0">
                <a:latin typeface="+mn-ea"/>
              </a:rPr>
              <a:t> 특징</a:t>
            </a:r>
            <a:endParaRPr lang="en-US" altLang="ko-KR" sz="10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재판결과 해석의 명확성</a:t>
            </a:r>
            <a:r>
              <a:rPr lang="en-US" altLang="ko-KR" sz="1400" dirty="0">
                <a:latin typeface="+mn-ea"/>
              </a:rPr>
              <a:t>(</a:t>
            </a:r>
            <a:r>
              <a:rPr lang="en-US" altLang="ko-KR" sz="1400" dirty="0" err="1">
                <a:latin typeface="+mn-ea"/>
              </a:rPr>
              <a:t>Hanretty</a:t>
            </a:r>
            <a:r>
              <a:rPr lang="en-US" altLang="ko-KR" sz="1400" dirty="0">
                <a:latin typeface="+mn-ea"/>
              </a:rPr>
              <a:t>, 2016)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 err="1">
                <a:latin typeface="+mn-ea"/>
              </a:rPr>
              <a:t>민〮형사</a:t>
            </a:r>
            <a:r>
              <a:rPr lang="ko-KR" altLang="en-US" sz="1400" dirty="0">
                <a:latin typeface="+mn-ea"/>
              </a:rPr>
              <a:t> 소송의 경우 청구인이 대부분의 사안에 대해 승소하였더라도 일부 </a:t>
            </a:r>
            <a:r>
              <a:rPr lang="ko-KR" altLang="en-US" sz="1400" dirty="0" err="1">
                <a:latin typeface="+mn-ea"/>
              </a:rPr>
              <a:t>중요사안에</a:t>
            </a:r>
            <a:r>
              <a:rPr lang="ko-KR" altLang="en-US" sz="1400" dirty="0">
                <a:latin typeface="+mn-ea"/>
              </a:rPr>
              <a:t> 패소하여 </a:t>
            </a:r>
            <a:r>
              <a:rPr lang="ko-KR" altLang="en-US" sz="1400" dirty="0" err="1">
                <a:latin typeface="+mn-ea"/>
              </a:rPr>
              <a:t>소송으로부터</a:t>
            </a:r>
            <a:r>
              <a:rPr lang="ko-KR" altLang="en-US" sz="1400" dirty="0">
                <a:latin typeface="+mn-ea"/>
              </a:rPr>
              <a:t> 실익을 얻지 못할 수 있음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조세소송판결은 비교적 이분법적이며 청구인과 피청구인이 </a:t>
            </a:r>
            <a:r>
              <a:rPr lang="ko-KR" altLang="en-US" sz="1400" dirty="0" err="1">
                <a:latin typeface="+mn-ea"/>
              </a:rPr>
              <a:t>과세금액에</a:t>
            </a:r>
            <a:r>
              <a:rPr lang="ko-KR" altLang="en-US" sz="1400" dirty="0">
                <a:latin typeface="+mn-ea"/>
              </a:rPr>
              <a:t> 임의로 합의하지 못함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대법원 판결은 </a:t>
            </a:r>
            <a:r>
              <a:rPr lang="ko-KR" altLang="en-US" sz="1400" dirty="0" err="1">
                <a:latin typeface="+mn-ea"/>
              </a:rPr>
              <a:t>재판결과의</a:t>
            </a:r>
            <a:r>
              <a:rPr lang="ko-KR" altLang="en-US" sz="1400" dirty="0">
                <a:latin typeface="+mn-ea"/>
              </a:rPr>
              <a:t> 완결성</a:t>
            </a:r>
            <a:r>
              <a:rPr lang="en-US" altLang="ko-KR" sz="1400" dirty="0">
                <a:latin typeface="+mn-ea"/>
              </a:rPr>
              <a:t>(finality)</a:t>
            </a:r>
            <a:r>
              <a:rPr lang="ko-KR" altLang="en-US" sz="1400" dirty="0">
                <a:latin typeface="+mn-ea"/>
              </a:rPr>
              <a:t>을 갖고 있어 간결한 모형 구성 가능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 err="1">
                <a:latin typeface="+mn-ea"/>
              </a:rPr>
              <a:t>조세소송</a:t>
            </a:r>
            <a:r>
              <a:rPr lang="ko-KR" altLang="en-US" sz="1400" dirty="0">
                <a:latin typeface="+mn-ea"/>
              </a:rPr>
              <a:t> 결과는 과세관청의 조세징수 및 부과의 적법성 또는 과세액 산출 오류 여부를 판단하는 절차로써 국가조세행정의 </a:t>
            </a:r>
            <a:r>
              <a:rPr lang="ko-KR" altLang="en-US" sz="1400" dirty="0" err="1">
                <a:latin typeface="+mn-ea"/>
              </a:rPr>
              <a:t>판단지표</a:t>
            </a:r>
            <a:r>
              <a:rPr lang="ko-KR" altLang="en-US" sz="1400" dirty="0">
                <a:latin typeface="+mn-ea"/>
              </a:rPr>
              <a:t> 중 하나</a:t>
            </a: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3) </a:t>
            </a:r>
            <a:r>
              <a:rPr lang="ko-KR" altLang="en-US" sz="2000" b="1" dirty="0" err="1"/>
              <a:t>조세소송의</a:t>
            </a:r>
            <a:r>
              <a:rPr lang="ko-KR" altLang="en-US" sz="2000" b="1" dirty="0"/>
              <a:t> 특징</a:t>
            </a:r>
            <a:r>
              <a:rPr lang="en-US" altLang="ko-KR" sz="2000" b="1" dirty="0"/>
              <a:t> 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01.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20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막대한 패소 환급액과 소송비용은 국가적 관심의 대상</a:t>
            </a:r>
            <a:endParaRPr lang="en-US" altLang="ko-KR" sz="18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국가의 </a:t>
            </a:r>
            <a:r>
              <a:rPr lang="ko-KR" altLang="en-US" sz="1800" dirty="0" err="1">
                <a:latin typeface="+mn-ea"/>
              </a:rPr>
              <a:t>조세소송</a:t>
            </a:r>
            <a:r>
              <a:rPr lang="ko-KR" altLang="en-US" sz="1800" dirty="0">
                <a:latin typeface="+mn-ea"/>
              </a:rPr>
              <a:t> 패소율 및 </a:t>
            </a:r>
            <a:r>
              <a:rPr lang="ko-KR" altLang="en-US" sz="1800" dirty="0" err="1">
                <a:latin typeface="+mn-ea"/>
              </a:rPr>
              <a:t>패소금액</a:t>
            </a:r>
            <a:r>
              <a:rPr lang="ko-KR" altLang="en-US" sz="1800" dirty="0">
                <a:latin typeface="+mn-ea"/>
              </a:rPr>
              <a:t> 증가추세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 err="1">
                <a:latin typeface="+mn-ea"/>
              </a:rPr>
              <a:t>패소건수</a:t>
            </a:r>
            <a:r>
              <a:rPr lang="ko-KR" altLang="en-US" sz="1400" dirty="0">
                <a:latin typeface="+mn-ea"/>
              </a:rPr>
              <a:t> 기준 </a:t>
            </a:r>
            <a:r>
              <a:rPr lang="ko-KR" altLang="en-US" sz="1400" dirty="0" err="1">
                <a:latin typeface="+mn-ea"/>
              </a:rPr>
              <a:t>조세소송</a:t>
            </a:r>
            <a:r>
              <a:rPr lang="ko-KR" altLang="en-US" sz="1400" dirty="0">
                <a:latin typeface="+mn-ea"/>
              </a:rPr>
              <a:t> 패소율은 </a:t>
            </a:r>
            <a:r>
              <a:rPr lang="en-US" altLang="ko-KR" sz="1400" dirty="0">
                <a:latin typeface="+mn-ea"/>
              </a:rPr>
              <a:t>2014</a:t>
            </a:r>
            <a:r>
              <a:rPr lang="ko-KR" altLang="en-US" sz="1400" dirty="0">
                <a:latin typeface="+mn-ea"/>
              </a:rPr>
              <a:t>년 </a:t>
            </a:r>
            <a:r>
              <a:rPr lang="en-US" altLang="ko-KR" sz="1400" dirty="0">
                <a:latin typeface="+mn-ea"/>
              </a:rPr>
              <a:t>13.4% </a:t>
            </a:r>
            <a:r>
              <a:rPr lang="ko-KR" altLang="en-US" sz="1400" dirty="0">
                <a:latin typeface="+mn-ea"/>
              </a:rPr>
              <a:t>이후 </a:t>
            </a:r>
            <a:r>
              <a:rPr lang="en-US" altLang="ko-KR" sz="1400" dirty="0">
                <a:latin typeface="+mn-ea"/>
              </a:rPr>
              <a:t>11% </a:t>
            </a:r>
            <a:r>
              <a:rPr lang="ko-KR" altLang="en-US" sz="1400" dirty="0">
                <a:latin typeface="+mn-ea"/>
              </a:rPr>
              <a:t>대를 유지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국회예산정책처 자료 결과 </a:t>
            </a:r>
            <a:r>
              <a:rPr lang="en-US" altLang="ko-KR" sz="1400" dirty="0">
                <a:latin typeface="+mn-ea"/>
              </a:rPr>
              <a:t>2018</a:t>
            </a:r>
            <a:r>
              <a:rPr lang="ko-KR" altLang="en-US" sz="1400" dirty="0">
                <a:latin typeface="+mn-ea"/>
              </a:rPr>
              <a:t>년 </a:t>
            </a:r>
            <a:r>
              <a:rPr lang="en-US" altLang="ko-KR" sz="1400" dirty="0">
                <a:latin typeface="+mn-ea"/>
              </a:rPr>
              <a:t>100</a:t>
            </a:r>
            <a:r>
              <a:rPr lang="ko-KR" altLang="en-US" sz="1400" dirty="0">
                <a:latin typeface="+mn-ea"/>
              </a:rPr>
              <a:t>억원 이상 고액 사건 패소율 </a:t>
            </a:r>
            <a:r>
              <a:rPr lang="en-US" altLang="ko-KR" sz="1400" dirty="0">
                <a:latin typeface="+mn-ea"/>
              </a:rPr>
              <a:t>40.5%</a:t>
            </a:r>
          </a:p>
          <a:p>
            <a:pPr lvl="1">
              <a:lnSpc>
                <a:spcPct val="150000"/>
              </a:lnSpc>
            </a:pP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</a:pPr>
            <a:endParaRPr lang="en-US" altLang="ko-KR" sz="1400" dirty="0">
              <a:latin typeface="+mn-ea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>
                <a:latin typeface="+mn-ea"/>
              </a:rPr>
              <a:t> </a:t>
            </a:r>
            <a:r>
              <a:rPr lang="ko-KR" altLang="en-US" sz="1800" dirty="0">
                <a:latin typeface="+mn-ea"/>
              </a:rPr>
              <a:t>입법기관의 </a:t>
            </a:r>
            <a:r>
              <a:rPr lang="ko-KR" altLang="en-US" sz="1800" dirty="0" err="1">
                <a:latin typeface="+mn-ea"/>
              </a:rPr>
              <a:t>조세소송</a:t>
            </a:r>
            <a:r>
              <a:rPr lang="ko-KR" altLang="en-US" sz="1800" dirty="0">
                <a:latin typeface="+mn-ea"/>
              </a:rPr>
              <a:t> 패소율 개선 요구</a:t>
            </a:r>
            <a:endParaRPr lang="en-US" altLang="ko-KR" sz="18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세법 전문 변호사 육성 필요성 제기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 err="1">
                <a:latin typeface="+mn-ea"/>
              </a:rPr>
              <a:t>세법분야</a:t>
            </a:r>
            <a:r>
              <a:rPr lang="ko-KR" altLang="en-US" sz="1400" dirty="0">
                <a:latin typeface="+mn-ea"/>
              </a:rPr>
              <a:t> 전문 외부 변호사 선임 </a:t>
            </a:r>
            <a:endParaRPr lang="en-US" altLang="ko-KR" sz="14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국세청은 </a:t>
            </a:r>
            <a:r>
              <a:rPr lang="ko-KR" altLang="en-US" sz="1400" dirty="0" err="1">
                <a:latin typeface="+mn-ea"/>
              </a:rPr>
              <a:t>조세소송</a:t>
            </a:r>
            <a:r>
              <a:rPr lang="ko-KR" altLang="en-US" sz="1400" dirty="0">
                <a:latin typeface="+mn-ea"/>
              </a:rPr>
              <a:t> 인력 보강을 통한 </a:t>
            </a:r>
            <a:r>
              <a:rPr lang="ko-KR" altLang="en-US" sz="1400" dirty="0" err="1">
                <a:latin typeface="+mn-ea"/>
              </a:rPr>
              <a:t>송무조직</a:t>
            </a:r>
            <a:r>
              <a:rPr lang="ko-KR" altLang="en-US" sz="1400" dirty="0">
                <a:latin typeface="+mn-ea"/>
              </a:rPr>
              <a:t> 개편 및 변호사 </a:t>
            </a:r>
            <a:r>
              <a:rPr lang="ko-KR" altLang="en-US" sz="1400" dirty="0" err="1">
                <a:latin typeface="+mn-ea"/>
              </a:rPr>
              <a:t>채용인력</a:t>
            </a:r>
            <a:r>
              <a:rPr lang="ko-KR" altLang="en-US" sz="1400" dirty="0">
                <a:latin typeface="+mn-ea"/>
              </a:rPr>
              <a:t> 증가</a:t>
            </a: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4) </a:t>
            </a:r>
            <a:r>
              <a:rPr lang="ko-KR" altLang="en-US" sz="2000" b="1" dirty="0"/>
              <a:t>국내 </a:t>
            </a:r>
            <a:r>
              <a:rPr lang="ko-KR" altLang="en-US" sz="2000" b="1" dirty="0" err="1"/>
              <a:t>조세소송</a:t>
            </a:r>
            <a:r>
              <a:rPr lang="ko-KR" altLang="en-US" sz="2000" b="1" dirty="0"/>
              <a:t> 현황</a:t>
            </a:r>
            <a:r>
              <a:rPr lang="en-US" altLang="ko-KR" sz="2000" b="1" dirty="0"/>
              <a:t>  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01.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부제목 4">
            <a:extLst>
              <a:ext uri="{FF2B5EF4-FFF2-40B4-BE49-F238E27FC236}">
                <a16:creationId xmlns:a16="http://schemas.microsoft.com/office/drawing/2014/main" id="{FEA5B2EE-7486-4D91-896C-1A8D733E9CDB}"/>
              </a:ext>
            </a:extLst>
          </p:cNvPr>
          <p:cNvSpPr txBox="1">
            <a:spLocks/>
          </p:cNvSpPr>
          <p:nvPr/>
        </p:nvSpPr>
        <p:spPr>
          <a:xfrm>
            <a:off x="6885504" y="4179598"/>
            <a:ext cx="1512168" cy="4320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ts val="28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rgbClr val="005BAA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b="0" dirty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1100" b="0" dirty="0">
                <a:solidFill>
                  <a:schemeClr val="tx1"/>
                </a:solidFill>
                <a:latin typeface="+mn-ea"/>
                <a:ea typeface="+mn-ea"/>
              </a:rPr>
              <a:t>출처 </a:t>
            </a:r>
            <a:r>
              <a:rPr lang="en-US" altLang="ko-KR" sz="1100" b="0" dirty="0">
                <a:solidFill>
                  <a:schemeClr val="tx1"/>
                </a:solidFill>
                <a:latin typeface="+mn-ea"/>
                <a:ea typeface="+mn-ea"/>
              </a:rPr>
              <a:t>: </a:t>
            </a:r>
            <a:r>
              <a:rPr lang="ko-KR" altLang="en-US" sz="1100" b="0" dirty="0">
                <a:solidFill>
                  <a:schemeClr val="tx1"/>
                </a:solidFill>
                <a:latin typeface="+mn-ea"/>
                <a:ea typeface="+mn-ea"/>
              </a:rPr>
              <a:t>국세청</a:t>
            </a:r>
            <a:r>
              <a:rPr lang="en-US" altLang="ko-KR" sz="1100" b="0" dirty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196275"/>
              </p:ext>
            </p:extLst>
          </p:nvPr>
        </p:nvGraphicFramePr>
        <p:xfrm>
          <a:off x="948269" y="3207416"/>
          <a:ext cx="6984775" cy="1151954"/>
        </p:xfrm>
        <a:graphic>
          <a:graphicData uri="http://schemas.openxmlformats.org/drawingml/2006/table">
            <a:tbl>
              <a:tblPr/>
              <a:tblGrid>
                <a:gridCol w="997825">
                  <a:extLst>
                    <a:ext uri="{9D8B030D-6E8A-4147-A177-3AD203B41FA5}">
                      <a16:colId xmlns:a16="http://schemas.microsoft.com/office/drawing/2014/main" val="747409685"/>
                    </a:ext>
                  </a:extLst>
                </a:gridCol>
                <a:gridCol w="997825">
                  <a:extLst>
                    <a:ext uri="{9D8B030D-6E8A-4147-A177-3AD203B41FA5}">
                      <a16:colId xmlns:a16="http://schemas.microsoft.com/office/drawing/2014/main" val="1203567201"/>
                    </a:ext>
                  </a:extLst>
                </a:gridCol>
                <a:gridCol w="997825">
                  <a:extLst>
                    <a:ext uri="{9D8B030D-6E8A-4147-A177-3AD203B41FA5}">
                      <a16:colId xmlns:a16="http://schemas.microsoft.com/office/drawing/2014/main" val="3630757197"/>
                    </a:ext>
                  </a:extLst>
                </a:gridCol>
                <a:gridCol w="997825">
                  <a:extLst>
                    <a:ext uri="{9D8B030D-6E8A-4147-A177-3AD203B41FA5}">
                      <a16:colId xmlns:a16="http://schemas.microsoft.com/office/drawing/2014/main" val="16390540"/>
                    </a:ext>
                  </a:extLst>
                </a:gridCol>
                <a:gridCol w="997825">
                  <a:extLst>
                    <a:ext uri="{9D8B030D-6E8A-4147-A177-3AD203B41FA5}">
                      <a16:colId xmlns:a16="http://schemas.microsoft.com/office/drawing/2014/main" val="290281815"/>
                    </a:ext>
                  </a:extLst>
                </a:gridCol>
                <a:gridCol w="997825">
                  <a:extLst>
                    <a:ext uri="{9D8B030D-6E8A-4147-A177-3AD203B41FA5}">
                      <a16:colId xmlns:a16="http://schemas.microsoft.com/office/drawing/2014/main" val="1555614421"/>
                    </a:ext>
                  </a:extLst>
                </a:gridCol>
                <a:gridCol w="997825">
                  <a:extLst>
                    <a:ext uri="{9D8B030D-6E8A-4147-A177-3AD203B41FA5}">
                      <a16:colId xmlns:a16="http://schemas.microsoft.com/office/drawing/2014/main" val="3275169340"/>
                    </a:ext>
                  </a:extLst>
                </a:gridCol>
              </a:tblGrid>
              <a:tr h="4009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연도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2013</a:t>
                      </a: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2014</a:t>
                      </a: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2015</a:t>
                      </a: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년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2016</a:t>
                      </a: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2017</a:t>
                      </a: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년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2018</a:t>
                      </a: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88866"/>
                  </a:ext>
                </a:extLst>
              </a:tr>
              <a:tr h="7510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패소금액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(</a:t>
                      </a: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ea typeface="휴먼명조" panose="02010504000101010101" pitchFamily="2" charset="-127"/>
                        </a:rPr>
                        <a:t>억 원</a:t>
                      </a:r>
                      <a:r>
                        <a:rPr lang="en-US" altLang="ko-KR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)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7,179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3,577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6,266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5,458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10,960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휴먼명조" panose="02010504000101010101" pitchFamily="2" charset="-127"/>
                        </a:rPr>
                        <a:t>10,624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75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0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서론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900" dirty="0">
                <a:latin typeface="+mn-ea"/>
              </a:rPr>
              <a:t>법률 전문가들은 국가의 </a:t>
            </a:r>
            <a:r>
              <a:rPr lang="ko-KR" altLang="en-US" sz="1900" dirty="0" err="1">
                <a:latin typeface="+mn-ea"/>
              </a:rPr>
              <a:t>조세소송</a:t>
            </a:r>
            <a:r>
              <a:rPr lang="ko-KR" altLang="en-US" sz="1900" dirty="0">
                <a:latin typeface="+mn-ea"/>
              </a:rPr>
              <a:t> 패소율과 관련하여 다양한 주장을 제시</a:t>
            </a:r>
            <a:endParaRPr lang="en-US" altLang="ko-KR" sz="19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500" dirty="0">
                <a:latin typeface="+mn-ea"/>
              </a:rPr>
              <a:t>고액 </a:t>
            </a:r>
            <a:r>
              <a:rPr lang="ko-KR" altLang="en-US" sz="1500" dirty="0" err="1">
                <a:latin typeface="+mn-ea"/>
              </a:rPr>
              <a:t>조세소송</a:t>
            </a:r>
            <a:r>
              <a:rPr lang="ko-KR" altLang="en-US" sz="1500" dirty="0">
                <a:latin typeface="+mn-ea"/>
              </a:rPr>
              <a:t> 패소에 대한 과세관청의 책임은 일부분에 불과하며 국가 패소는 </a:t>
            </a:r>
            <a:r>
              <a:rPr lang="ko-KR" altLang="en-US" sz="1500" dirty="0" err="1">
                <a:latin typeface="+mn-ea"/>
              </a:rPr>
              <a:t>조세법령의</a:t>
            </a:r>
            <a:r>
              <a:rPr lang="ko-KR" altLang="en-US" sz="1500" dirty="0">
                <a:latin typeface="+mn-ea"/>
              </a:rPr>
              <a:t> </a:t>
            </a:r>
            <a:r>
              <a:rPr lang="ko-KR" altLang="en-US" sz="1500" dirty="0" err="1">
                <a:latin typeface="+mn-ea"/>
              </a:rPr>
              <a:t>유무효</a:t>
            </a:r>
            <a:r>
              <a:rPr lang="ko-KR" altLang="en-US" sz="1500" dirty="0">
                <a:latin typeface="+mn-ea"/>
              </a:rPr>
              <a:t> 또는 법령의 해석 차이 때문에 불가피함</a:t>
            </a:r>
            <a:endParaRPr lang="en-US" altLang="ko-KR" sz="15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500" dirty="0" err="1">
                <a:latin typeface="+mn-ea"/>
              </a:rPr>
              <a:t>조세소송은</a:t>
            </a:r>
            <a:r>
              <a:rPr lang="ko-KR" altLang="en-US" sz="1500" dirty="0">
                <a:latin typeface="+mn-ea"/>
              </a:rPr>
              <a:t> 납세자가 자신의 권리구제를 직접 목적으로 하는 항고 소송이므로 국가 </a:t>
            </a:r>
            <a:r>
              <a:rPr lang="ko-KR" altLang="en-US" sz="1500" dirty="0" err="1">
                <a:latin typeface="+mn-ea"/>
              </a:rPr>
              <a:t>조세소송</a:t>
            </a:r>
            <a:r>
              <a:rPr lang="ko-KR" altLang="en-US" sz="1500" dirty="0">
                <a:latin typeface="+mn-ea"/>
              </a:rPr>
              <a:t> 패소율 </a:t>
            </a:r>
            <a:r>
              <a:rPr lang="en-US" altLang="ko-KR" sz="1500" dirty="0">
                <a:latin typeface="+mn-ea"/>
              </a:rPr>
              <a:t>0% </a:t>
            </a:r>
            <a:r>
              <a:rPr lang="ko-KR" altLang="en-US" sz="1500" dirty="0">
                <a:latin typeface="+mn-ea"/>
              </a:rPr>
              <a:t>지향은 다소 </a:t>
            </a:r>
            <a:r>
              <a:rPr lang="ko-KR" altLang="en-US" sz="1500" dirty="0" err="1">
                <a:latin typeface="+mn-ea"/>
              </a:rPr>
              <a:t>문제적이며</a:t>
            </a:r>
            <a:r>
              <a:rPr lang="ko-KR" altLang="en-US" sz="1500" dirty="0">
                <a:latin typeface="+mn-ea"/>
              </a:rPr>
              <a:t> 비현실적임을 지적</a:t>
            </a:r>
            <a:endParaRPr lang="en-US" altLang="ko-KR" sz="1500" dirty="0">
              <a:latin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 err="1">
                <a:latin typeface="+mn-ea"/>
              </a:rPr>
              <a:t>조세소송에</a:t>
            </a:r>
            <a:r>
              <a:rPr lang="ko-KR" altLang="en-US" sz="1800" dirty="0">
                <a:latin typeface="+mn-ea"/>
              </a:rPr>
              <a:t> 대한 체계적 통계분석을 통한 패소율 결정요인 분석 필요성 인식</a:t>
            </a:r>
            <a:endParaRPr lang="en-US" altLang="ko-KR" sz="19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400" dirty="0">
                <a:latin typeface="+mn-ea"/>
              </a:rPr>
              <a:t>조세소송통계의 산발적 보고 문제로 인해 패소율을 둘러싼 상반된 주장이 존재하므로 실증분석 결과를 이용하여 결정요인을 규정할 필요성 존재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5) </a:t>
            </a:r>
            <a:r>
              <a:rPr lang="ko-KR" altLang="en-US" sz="2000" b="1" dirty="0"/>
              <a:t>국가의 </a:t>
            </a:r>
            <a:r>
              <a:rPr lang="ko-KR" altLang="en-US" sz="2000" b="1" dirty="0" err="1"/>
              <a:t>조세소송</a:t>
            </a:r>
            <a:r>
              <a:rPr lang="ko-KR" altLang="en-US" sz="2000" b="1" dirty="0"/>
              <a:t> 패소율 개선 관련 전문가 의견</a:t>
            </a:r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01.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97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8B013261-3222-456B-9B30-984D174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/>
              <a:t>자료설명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93F1CA-DD1E-4D13-B384-58135653B0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6808" y="1391248"/>
            <a:ext cx="7919676" cy="5021757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800" dirty="0">
                <a:latin typeface="+mn-ea"/>
              </a:rPr>
              <a:t> 선고기일 기준 </a:t>
            </a:r>
            <a:r>
              <a:rPr lang="en-US" altLang="ko-KR" sz="1800" dirty="0">
                <a:latin typeface="+mn-ea"/>
              </a:rPr>
              <a:t>2010-2019</a:t>
            </a:r>
            <a:r>
              <a:rPr lang="ko-KR" altLang="en-US" sz="1800" dirty="0">
                <a:latin typeface="+mn-ea"/>
              </a:rPr>
              <a:t>년 대법원 상고심 </a:t>
            </a:r>
            <a:r>
              <a:rPr lang="ko-KR" altLang="en-US" sz="1800" dirty="0" err="1">
                <a:latin typeface="+mn-ea"/>
              </a:rPr>
              <a:t>공보판례</a:t>
            </a:r>
            <a:endParaRPr lang="en-US" altLang="ko-KR" sz="19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500" dirty="0">
                <a:latin typeface="+mn-ea"/>
              </a:rPr>
              <a:t>법제처 국가법령정보센터 홈페이지에 공개된 </a:t>
            </a:r>
            <a:r>
              <a:rPr lang="en-US" altLang="ko-KR" sz="1500" dirty="0">
                <a:latin typeface="+mn-ea"/>
              </a:rPr>
              <a:t>768</a:t>
            </a:r>
            <a:r>
              <a:rPr lang="ko-KR" altLang="en-US" sz="1500" dirty="0">
                <a:latin typeface="+mn-ea"/>
              </a:rPr>
              <a:t>개의 대법원 판례 이용</a:t>
            </a:r>
            <a:endParaRPr lang="en-US" altLang="ko-KR" sz="1500" dirty="0">
              <a:latin typeface="+mn-ea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500" dirty="0">
                <a:latin typeface="+mn-ea"/>
              </a:rPr>
              <a:t>원고가 법인이며 주요 정보가 누락되지 않은 </a:t>
            </a:r>
            <a:r>
              <a:rPr lang="en-US" altLang="ko-KR" sz="1500" dirty="0">
                <a:latin typeface="+mn-ea"/>
              </a:rPr>
              <a:t>356</a:t>
            </a:r>
            <a:r>
              <a:rPr lang="ko-KR" altLang="en-US" sz="1500" dirty="0">
                <a:latin typeface="+mn-ea"/>
              </a:rPr>
              <a:t>개 판례를 실증분석자료로 사용</a:t>
            </a:r>
            <a:endParaRPr lang="en-US" altLang="ko-KR" sz="1500" dirty="0">
              <a:latin typeface="+mn-ea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sz="1100" dirty="0">
                <a:latin typeface="+mn-ea"/>
              </a:rPr>
              <a:t>제외된 </a:t>
            </a:r>
            <a:r>
              <a:rPr lang="en-US" altLang="ko-KR" sz="1100" dirty="0">
                <a:latin typeface="+mn-ea"/>
              </a:rPr>
              <a:t>412</a:t>
            </a:r>
            <a:r>
              <a:rPr lang="ko-KR" altLang="en-US" sz="1100" dirty="0">
                <a:latin typeface="+mn-ea"/>
              </a:rPr>
              <a:t>개 판결문은 원고가 개인이며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비공개 처리되어 소송 상세정보 접근이 불가능한 경우</a:t>
            </a:r>
            <a:endParaRPr lang="en-US" altLang="ko-KR" sz="1100" dirty="0">
              <a:latin typeface="+mn-ea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sz="1100" dirty="0">
                <a:latin typeface="+mn-ea"/>
              </a:rPr>
              <a:t>또는 납세자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>
                <a:latin typeface="+mn-ea"/>
              </a:rPr>
              <a:t>국가 소송대리인 등 주요 정보가 누락되었거나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en-US" sz="1100" dirty="0" err="1">
                <a:latin typeface="+mn-ea"/>
              </a:rPr>
              <a:t>승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100" dirty="0" err="1">
                <a:latin typeface="+mn-ea"/>
              </a:rPr>
              <a:t>패소의</a:t>
            </a:r>
            <a:r>
              <a:rPr lang="ko-KR" altLang="en-US" sz="1100" dirty="0">
                <a:latin typeface="+mn-ea"/>
              </a:rPr>
              <a:t> 명확한 구분이 불가능한 경우</a:t>
            </a:r>
            <a:endParaRPr lang="en-US" altLang="ko-KR" sz="11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400" dirty="0">
              <a:latin typeface="+mn-ea"/>
            </a:endParaRP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E7CA756B-2C42-4C4E-89D3-6AA9724CE4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b="1" dirty="0"/>
              <a:t>1) </a:t>
            </a:r>
            <a:r>
              <a:rPr lang="ko-KR" altLang="en-US" sz="2000" b="1" dirty="0" err="1"/>
              <a:t>조세분류</a:t>
            </a:r>
            <a:endParaRPr lang="ko-KR" altLang="en-US" sz="2000" b="1" dirty="0"/>
          </a:p>
        </p:txBody>
      </p:sp>
      <p:sp>
        <p:nvSpPr>
          <p:cNvPr id="12" name="제목 11">
            <a:extLst>
              <a:ext uri="{FF2B5EF4-FFF2-40B4-BE49-F238E27FC236}">
                <a16:creationId xmlns:a16="http://schemas.microsoft.com/office/drawing/2014/main" id="{1C5C5101-41DF-417D-9F9B-0B0980CE4169}"/>
              </a:ext>
            </a:extLst>
          </p:cNvPr>
          <p:cNvSpPr txBox="1">
            <a:spLocks/>
          </p:cNvSpPr>
          <p:nvPr/>
        </p:nvSpPr>
        <p:spPr>
          <a:xfrm>
            <a:off x="127159" y="103095"/>
            <a:ext cx="725881" cy="569643"/>
          </a:xfrm>
          <a:prstGeom prst="rect">
            <a:avLst/>
          </a:prstGeom>
        </p:spPr>
        <p:txBody>
          <a:bodyPr vert="horz" lIns="78230" tIns="39115" rIns="78230" bIns="39115" rtlCol="0" anchor="t">
            <a:normAutofit/>
          </a:bodyPr>
          <a:lstStyle/>
          <a:p>
            <a:pPr algn="r" defTabSz="782273" latinLnBrk="0">
              <a:spcBef>
                <a:spcPct val="0"/>
              </a:spcBef>
              <a:defRPr/>
            </a:pPr>
            <a:r>
              <a:rPr lang="en-US" altLang="ko-KR" sz="3000" b="1" kern="0" spc="-86" dirty="0">
                <a:solidFill>
                  <a:srgbClr val="E96868"/>
                </a:solidFill>
                <a:latin typeface="+mj-ea"/>
                <a:ea typeface="+mj-ea"/>
              </a:rPr>
              <a:t>02.</a:t>
            </a:r>
            <a:endParaRPr lang="ko-KR" altLang="en-US" sz="3000" b="1" kern="0" spc="-86" dirty="0">
              <a:solidFill>
                <a:srgbClr val="E96868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8269" y="216060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22695" y="6631579"/>
            <a:ext cx="1872343" cy="22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28374"/>
              </p:ext>
            </p:extLst>
          </p:nvPr>
        </p:nvGraphicFramePr>
        <p:xfrm>
          <a:off x="1628367" y="3388455"/>
          <a:ext cx="6278500" cy="2745105"/>
        </p:xfrm>
        <a:graphic>
          <a:graphicData uri="http://schemas.openxmlformats.org/drawingml/2006/table">
            <a:tbl>
              <a:tblPr/>
              <a:tblGrid>
                <a:gridCol w="978110">
                  <a:extLst>
                    <a:ext uri="{9D8B030D-6E8A-4147-A177-3AD203B41FA5}">
                      <a16:colId xmlns:a16="http://schemas.microsoft.com/office/drawing/2014/main" val="3316142043"/>
                    </a:ext>
                  </a:extLst>
                </a:gridCol>
                <a:gridCol w="1358984">
                  <a:extLst>
                    <a:ext uri="{9D8B030D-6E8A-4147-A177-3AD203B41FA5}">
                      <a16:colId xmlns:a16="http://schemas.microsoft.com/office/drawing/2014/main" val="424685884"/>
                    </a:ext>
                  </a:extLst>
                </a:gridCol>
                <a:gridCol w="1358984">
                  <a:extLst>
                    <a:ext uri="{9D8B030D-6E8A-4147-A177-3AD203B41FA5}">
                      <a16:colId xmlns:a16="http://schemas.microsoft.com/office/drawing/2014/main" val="4084804651"/>
                    </a:ext>
                  </a:extLst>
                </a:gridCol>
                <a:gridCol w="1358984">
                  <a:extLst>
                    <a:ext uri="{9D8B030D-6E8A-4147-A177-3AD203B41FA5}">
                      <a16:colId xmlns:a16="http://schemas.microsoft.com/office/drawing/2014/main" val="2459276017"/>
                    </a:ext>
                  </a:extLst>
                </a:gridCol>
                <a:gridCol w="611639">
                  <a:extLst>
                    <a:ext uri="{9D8B030D-6E8A-4147-A177-3AD203B41FA5}">
                      <a16:colId xmlns:a16="http://schemas.microsoft.com/office/drawing/2014/main" val="2308205288"/>
                    </a:ext>
                  </a:extLst>
                </a:gridCol>
                <a:gridCol w="611799">
                  <a:extLst>
                    <a:ext uri="{9D8B030D-6E8A-4147-A177-3AD203B41FA5}">
                      <a16:colId xmlns:a16="http://schemas.microsoft.com/office/drawing/2014/main" val="874116442"/>
                    </a:ext>
                  </a:extLst>
                </a:gridCol>
              </a:tblGrid>
              <a:tr h="36601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조세분류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총 판례 수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상세정보 접근 가능 판례 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결측치 제거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578821"/>
                  </a:ext>
                </a:extLst>
              </a:tr>
              <a:tr h="162814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국세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법인세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214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173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(48.6%)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246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(69.1%)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455431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부가가치세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748570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소득세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171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78399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증여세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104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48020"/>
                  </a:ext>
                </a:extLst>
              </a:tr>
              <a:tr h="16281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지방세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재산세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82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849754"/>
                  </a:ext>
                </a:extLst>
              </a:tr>
              <a:tr h="1628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취득세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115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77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62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74703"/>
                  </a:ext>
                </a:extLst>
              </a:tr>
              <a:tr h="16281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관세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29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220974"/>
                  </a:ext>
                </a:extLst>
              </a:tr>
              <a:tr h="16281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합계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768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421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356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83667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367" y="3422543"/>
            <a:ext cx="11188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9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3901</TotalTime>
  <Words>2365</Words>
  <Application>Microsoft Office PowerPoint</Application>
  <PresentationFormat>화면 슬라이드 쇼(4:3)</PresentationFormat>
  <Paragraphs>686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8" baseType="lpstr">
      <vt:lpstr>나눔고딕</vt:lpstr>
      <vt:lpstr>맑은 고딕</vt:lpstr>
      <vt:lpstr>한양신명조</vt:lpstr>
      <vt:lpstr>함초롬돋움</vt:lpstr>
      <vt:lpstr>함초롬바탕</vt:lpstr>
      <vt:lpstr>휴먼명조</vt:lpstr>
      <vt:lpstr>Arial</vt:lpstr>
      <vt:lpstr>Calibri</vt:lpstr>
      <vt:lpstr>Calibri Light</vt:lpstr>
      <vt:lpstr>Cambria Math</vt:lpstr>
      <vt:lpstr>Wingdings</vt:lpstr>
      <vt:lpstr>Office Theme</vt:lpstr>
      <vt:lpstr>PowerPoint 프레젠테이션</vt:lpstr>
      <vt:lpstr>목차</vt:lpstr>
      <vt:lpstr>서론</vt:lpstr>
      <vt:lpstr>서론</vt:lpstr>
      <vt:lpstr>서론</vt:lpstr>
      <vt:lpstr>서론</vt:lpstr>
      <vt:lpstr>서론</vt:lpstr>
      <vt:lpstr>서론</vt:lpstr>
      <vt:lpstr>자료설명</vt:lpstr>
      <vt:lpstr>자료설명</vt:lpstr>
      <vt:lpstr>자료설명</vt:lpstr>
      <vt:lpstr>자료설명</vt:lpstr>
      <vt:lpstr>모형</vt:lpstr>
      <vt:lpstr>모형</vt:lpstr>
      <vt:lpstr>모형</vt:lpstr>
      <vt:lpstr>모형</vt:lpstr>
      <vt:lpstr>모형</vt:lpstr>
      <vt:lpstr>실증분석결과</vt:lpstr>
      <vt:lpstr>실증분석결과</vt:lpstr>
      <vt:lpstr>실증분석결과</vt:lpstr>
      <vt:lpstr>실증분석결과</vt:lpstr>
      <vt:lpstr>실증분석결과</vt:lpstr>
      <vt:lpstr>실증분석결과</vt:lpstr>
      <vt:lpstr>결론</vt:lpstr>
      <vt:lpstr>결론</vt:lpstr>
      <vt:lpstr>결론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이 승호</cp:lastModifiedBy>
  <cp:revision>585</cp:revision>
  <dcterms:created xsi:type="dcterms:W3CDTF">2018-06-20T10:53:43Z</dcterms:created>
  <dcterms:modified xsi:type="dcterms:W3CDTF">2022-08-24T01:21:31Z</dcterms:modified>
</cp:coreProperties>
</file>